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5143500" cx="9144000"/>
  <p:notesSz cx="51435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ec33b6b7b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" name="Google Shape;392;g3ec33b6b7b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g3ec33b6b7b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4" name="Google Shape;42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CONTEXTQA · AI BUSINESS DAY 2026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57200" y="914400"/>
            <a:ext cx="77724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Calibri"/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AI agents are live in your business.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457200" y="18288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Who's making sure they don't break?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457200" y="2834640"/>
            <a:ext cx="68580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AEC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A0AEC0"/>
                </a:solidFill>
                <a:latin typeface="Calibri"/>
                <a:ea typeface="Calibri"/>
                <a:cs typeface="Calibri"/>
                <a:sym typeface="Calibri"/>
              </a:rPr>
              <a:t>The business case for AI agent testing — in finance, insurance, and regulated industries.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457200" y="3657600"/>
            <a:ext cx="2468880" cy="502920"/>
          </a:xfrm>
          <a:prstGeom prst="roundRect">
            <a:avLst>
              <a:gd fmla="val 14545" name="adj"/>
            </a:avLst>
          </a:prstGeom>
          <a:solidFill>
            <a:srgbClr val="EF4444">
              <a:alpha val="20000"/>
            </a:srgbClr>
          </a:solidFill>
          <a:ln cap="flat" cmpd="sng" w="1905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457200" y="3657600"/>
            <a:ext cx="24688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 AI → Fall behind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3291840" y="3657600"/>
            <a:ext cx="2468880" cy="502920"/>
          </a:xfrm>
          <a:prstGeom prst="roundRect">
            <a:avLst>
              <a:gd fmla="val 14545" name="adj"/>
            </a:avLst>
          </a:prstGeom>
          <a:solidFill>
            <a:srgbClr val="F59E0B">
              <a:alpha val="20000"/>
            </a:srgbClr>
          </a:solidFill>
          <a:ln cap="flat" cmpd="sng" w="1905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3291840" y="3657600"/>
            <a:ext cx="24688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AI untested → High risk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6126480" y="3657600"/>
            <a:ext cx="2468880" cy="502920"/>
          </a:xfrm>
          <a:prstGeom prst="roundRect">
            <a:avLst>
              <a:gd fmla="val 14545" name="adj"/>
            </a:avLst>
          </a:prstGeom>
          <a:solidFill>
            <a:srgbClr val="10B981">
              <a:alpha val="20000"/>
            </a:srgbClr>
          </a:solidFill>
          <a:ln cap="flat" cmpd="sng" w="1905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6126480" y="3657600"/>
            <a:ext cx="24688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AI + testing → Win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457200" y="4754880"/>
            <a:ext cx="8229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contextqa.com · 45 min · Business track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2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DORA METRICS · FASTER DELIVERY · SDLC IMPACT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2"/>
          <p:cNvSpPr/>
          <p:nvPr/>
        </p:nvSpPr>
        <p:spPr>
          <a:xfrm>
            <a:off x="457200" y="594360"/>
            <a:ext cx="82296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ContextQA moves every DORA metric — for AI-powered teams.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2"/>
          <p:cNvSpPr/>
          <p:nvPr/>
        </p:nvSpPr>
        <p:spPr>
          <a:xfrm>
            <a:off x="274320" y="1371600"/>
            <a:ext cx="4114800" cy="1691640"/>
          </a:xfrm>
          <a:prstGeom prst="roundRect">
            <a:avLst>
              <a:gd fmla="val 5405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2"/>
          <p:cNvSpPr/>
          <p:nvPr/>
        </p:nvSpPr>
        <p:spPr>
          <a:xfrm>
            <a:off x="411480" y="1508760"/>
            <a:ext cx="502920" cy="50292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2"/>
          <p:cNvSpPr/>
          <p:nvPr/>
        </p:nvSpPr>
        <p:spPr>
          <a:xfrm>
            <a:off x="411480" y="150876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🚀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2"/>
          <p:cNvSpPr/>
          <p:nvPr/>
        </p:nvSpPr>
        <p:spPr>
          <a:xfrm>
            <a:off x="1051560" y="1481328"/>
            <a:ext cx="18288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Deployment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Frequency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2"/>
          <p:cNvSpPr/>
          <p:nvPr/>
        </p:nvSpPr>
        <p:spPr>
          <a:xfrm>
            <a:off x="2971800" y="1481328"/>
            <a:ext cx="1234440" cy="530352"/>
          </a:xfrm>
          <a:prstGeom prst="roundRect">
            <a:avLst>
              <a:gd fmla="val 10345" name="adj"/>
            </a:avLst>
          </a:prstGeom>
          <a:solidFill>
            <a:srgbClr val="FE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2"/>
          <p:cNvSpPr/>
          <p:nvPr/>
        </p:nvSpPr>
        <p:spPr>
          <a:xfrm>
            <a:off x="2971800" y="1481328"/>
            <a:ext cx="1234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91C1C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B91C1C"/>
                </a:solidFill>
                <a:latin typeface="Calibri"/>
                <a:ea typeface="Calibri"/>
                <a:cs typeface="Calibri"/>
                <a:sym typeface="Calibri"/>
              </a:rPr>
              <a:t>Was: Weekly / monthly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2"/>
          <p:cNvSpPr/>
          <p:nvPr/>
        </p:nvSpPr>
        <p:spPr>
          <a:xfrm>
            <a:off x="2971800" y="2084832"/>
            <a:ext cx="1234440" cy="502920"/>
          </a:xfrm>
          <a:prstGeom prst="roundRect">
            <a:avLst>
              <a:gd fmla="val 10909" name="adj"/>
            </a:avLst>
          </a:prstGeom>
          <a:solidFill>
            <a:srgbClr val="D1FAE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2"/>
          <p:cNvSpPr/>
          <p:nvPr/>
        </p:nvSpPr>
        <p:spPr>
          <a:xfrm>
            <a:off x="2971800" y="2084832"/>
            <a:ext cx="12344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5F46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065F46"/>
                </a:solidFill>
                <a:latin typeface="Calibri"/>
                <a:ea typeface="Calibri"/>
                <a:cs typeface="Calibri"/>
                <a:sym typeface="Calibri"/>
              </a:rPr>
              <a:t>Now: Daily or on-demand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2"/>
          <p:cNvSpPr/>
          <p:nvPr/>
        </p:nvSpPr>
        <p:spPr>
          <a:xfrm>
            <a:off x="1051560" y="2029968"/>
            <a:ext cx="18288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AI tests run in minutes, not weeks. No manual QA gate blocking each deploy.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2"/>
          <p:cNvSpPr/>
          <p:nvPr/>
        </p:nvSpPr>
        <p:spPr>
          <a:xfrm>
            <a:off x="4709160" y="1371600"/>
            <a:ext cx="4114800" cy="1691640"/>
          </a:xfrm>
          <a:prstGeom prst="roundRect">
            <a:avLst>
              <a:gd fmla="val 5405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2"/>
          <p:cNvSpPr/>
          <p:nvPr/>
        </p:nvSpPr>
        <p:spPr>
          <a:xfrm>
            <a:off x="4846320" y="1508760"/>
            <a:ext cx="502920" cy="50292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2"/>
          <p:cNvSpPr/>
          <p:nvPr/>
        </p:nvSpPr>
        <p:spPr>
          <a:xfrm>
            <a:off x="4846320" y="150876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⚡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2"/>
          <p:cNvSpPr/>
          <p:nvPr/>
        </p:nvSpPr>
        <p:spPr>
          <a:xfrm>
            <a:off x="5486400" y="1481328"/>
            <a:ext cx="18288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Lead Time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for Changes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2"/>
          <p:cNvSpPr/>
          <p:nvPr/>
        </p:nvSpPr>
        <p:spPr>
          <a:xfrm>
            <a:off x="7406640" y="1481328"/>
            <a:ext cx="1234440" cy="530352"/>
          </a:xfrm>
          <a:prstGeom prst="roundRect">
            <a:avLst>
              <a:gd fmla="val 10345" name="adj"/>
            </a:avLst>
          </a:prstGeom>
          <a:solidFill>
            <a:srgbClr val="FE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2"/>
          <p:cNvSpPr/>
          <p:nvPr/>
        </p:nvSpPr>
        <p:spPr>
          <a:xfrm>
            <a:off x="7406640" y="1481328"/>
            <a:ext cx="1234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91C1C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B91C1C"/>
                </a:solidFill>
                <a:latin typeface="Calibri"/>
                <a:ea typeface="Calibri"/>
                <a:cs typeface="Calibri"/>
                <a:sym typeface="Calibri"/>
              </a:rPr>
              <a:t>Was: 2–6 weeks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2"/>
          <p:cNvSpPr/>
          <p:nvPr/>
        </p:nvSpPr>
        <p:spPr>
          <a:xfrm>
            <a:off x="7406640" y="2084832"/>
            <a:ext cx="1234440" cy="502920"/>
          </a:xfrm>
          <a:prstGeom prst="roundRect">
            <a:avLst>
              <a:gd fmla="val 10909" name="adj"/>
            </a:avLst>
          </a:prstGeom>
          <a:solidFill>
            <a:srgbClr val="D1FAE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2"/>
          <p:cNvSpPr/>
          <p:nvPr/>
        </p:nvSpPr>
        <p:spPr>
          <a:xfrm>
            <a:off x="7406640" y="2084832"/>
            <a:ext cx="12344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5F46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065F46"/>
                </a:solidFill>
                <a:latin typeface="Calibri"/>
                <a:ea typeface="Calibri"/>
                <a:cs typeface="Calibri"/>
                <a:sym typeface="Calibri"/>
              </a:rPr>
              <a:t>Now: Hours to days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2"/>
          <p:cNvSpPr/>
          <p:nvPr/>
        </p:nvSpPr>
        <p:spPr>
          <a:xfrm>
            <a:off x="5486400" y="2029968"/>
            <a:ext cx="18288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Automated test generation from agent spec + instant feedback loop for devs.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2"/>
          <p:cNvSpPr/>
          <p:nvPr/>
        </p:nvSpPr>
        <p:spPr>
          <a:xfrm>
            <a:off x="274320" y="3200400"/>
            <a:ext cx="4114800" cy="1691640"/>
          </a:xfrm>
          <a:prstGeom prst="roundRect">
            <a:avLst>
              <a:gd fmla="val 5405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2"/>
          <p:cNvSpPr/>
          <p:nvPr/>
        </p:nvSpPr>
        <p:spPr>
          <a:xfrm>
            <a:off x="411480" y="3337560"/>
            <a:ext cx="502920" cy="50292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2"/>
          <p:cNvSpPr/>
          <p:nvPr/>
        </p:nvSpPr>
        <p:spPr>
          <a:xfrm>
            <a:off x="411480" y="333756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🎯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2"/>
          <p:cNvSpPr/>
          <p:nvPr/>
        </p:nvSpPr>
        <p:spPr>
          <a:xfrm>
            <a:off x="1051560" y="3310128"/>
            <a:ext cx="18288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Change Failure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Rate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2"/>
          <p:cNvSpPr/>
          <p:nvPr/>
        </p:nvSpPr>
        <p:spPr>
          <a:xfrm>
            <a:off x="2971800" y="3310128"/>
            <a:ext cx="1234440" cy="530352"/>
          </a:xfrm>
          <a:prstGeom prst="roundRect">
            <a:avLst>
              <a:gd fmla="val 10345" name="adj"/>
            </a:avLst>
          </a:prstGeom>
          <a:solidFill>
            <a:srgbClr val="FE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2"/>
          <p:cNvSpPr/>
          <p:nvPr/>
        </p:nvSpPr>
        <p:spPr>
          <a:xfrm>
            <a:off x="2971800" y="3310128"/>
            <a:ext cx="1234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91C1C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B91C1C"/>
                </a:solidFill>
                <a:latin typeface="Calibri"/>
                <a:ea typeface="Calibri"/>
                <a:cs typeface="Calibri"/>
                <a:sym typeface="Calibri"/>
              </a:rPr>
              <a:t>Was: 20–30%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91C1C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B91C1C"/>
                </a:solidFill>
                <a:latin typeface="Calibri"/>
                <a:ea typeface="Calibri"/>
                <a:cs typeface="Calibri"/>
                <a:sym typeface="Calibri"/>
              </a:rPr>
              <a:t>of AI deployments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2"/>
          <p:cNvSpPr/>
          <p:nvPr/>
        </p:nvSpPr>
        <p:spPr>
          <a:xfrm>
            <a:off x="2971800" y="3913632"/>
            <a:ext cx="1234440" cy="502920"/>
          </a:xfrm>
          <a:prstGeom prst="roundRect">
            <a:avLst>
              <a:gd fmla="val 10909" name="adj"/>
            </a:avLst>
          </a:prstGeom>
          <a:solidFill>
            <a:srgbClr val="D1FAE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2"/>
          <p:cNvSpPr/>
          <p:nvPr/>
        </p:nvSpPr>
        <p:spPr>
          <a:xfrm>
            <a:off x="2971800" y="3913632"/>
            <a:ext cx="12344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5F46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065F46"/>
                </a:solidFill>
                <a:latin typeface="Calibri"/>
                <a:ea typeface="Calibri"/>
                <a:cs typeface="Calibri"/>
                <a:sym typeface="Calibri"/>
              </a:rPr>
              <a:t>Now: &lt;5% with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5F46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065F46"/>
                </a:solidFill>
                <a:latin typeface="Calibri"/>
                <a:ea typeface="Calibri"/>
                <a:cs typeface="Calibri"/>
                <a:sym typeface="Calibri"/>
              </a:rPr>
              <a:t>continuous testing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2"/>
          <p:cNvSpPr/>
          <p:nvPr/>
        </p:nvSpPr>
        <p:spPr>
          <a:xfrm>
            <a:off x="1051560" y="3858768"/>
            <a:ext cx="18288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Every model change, every prompt edit tested before it touches prod.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2"/>
          <p:cNvSpPr/>
          <p:nvPr/>
        </p:nvSpPr>
        <p:spPr>
          <a:xfrm>
            <a:off x="4709160" y="3200400"/>
            <a:ext cx="4114800" cy="1691640"/>
          </a:xfrm>
          <a:prstGeom prst="roundRect">
            <a:avLst>
              <a:gd fmla="val 5405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2"/>
          <p:cNvSpPr/>
          <p:nvPr/>
        </p:nvSpPr>
        <p:spPr>
          <a:xfrm>
            <a:off x="4846320" y="3337560"/>
            <a:ext cx="502920" cy="50292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2"/>
          <p:cNvSpPr/>
          <p:nvPr/>
        </p:nvSpPr>
        <p:spPr>
          <a:xfrm>
            <a:off x="4846320" y="333756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🔧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2"/>
          <p:cNvSpPr/>
          <p:nvPr/>
        </p:nvSpPr>
        <p:spPr>
          <a:xfrm>
            <a:off x="5486400" y="3310128"/>
            <a:ext cx="18288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MTTR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(Mean Time to Restore)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2"/>
          <p:cNvSpPr/>
          <p:nvPr/>
        </p:nvSpPr>
        <p:spPr>
          <a:xfrm>
            <a:off x="7406640" y="3310128"/>
            <a:ext cx="1234440" cy="530352"/>
          </a:xfrm>
          <a:prstGeom prst="roundRect">
            <a:avLst>
              <a:gd fmla="val 10345" name="adj"/>
            </a:avLst>
          </a:prstGeom>
          <a:solidFill>
            <a:srgbClr val="FE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2"/>
          <p:cNvSpPr/>
          <p:nvPr/>
        </p:nvSpPr>
        <p:spPr>
          <a:xfrm>
            <a:off x="7406640" y="3310128"/>
            <a:ext cx="1234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91C1C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B91C1C"/>
                </a:solidFill>
                <a:latin typeface="Calibri"/>
                <a:ea typeface="Calibri"/>
                <a:cs typeface="Calibri"/>
                <a:sym typeface="Calibri"/>
              </a:rPr>
              <a:t>Was: Days — detect by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91C1C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B91C1C"/>
                </a:solidFill>
                <a:latin typeface="Calibri"/>
                <a:ea typeface="Calibri"/>
                <a:cs typeface="Calibri"/>
                <a:sym typeface="Calibri"/>
              </a:rPr>
              <a:t>customer complaints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2"/>
          <p:cNvSpPr/>
          <p:nvPr/>
        </p:nvSpPr>
        <p:spPr>
          <a:xfrm>
            <a:off x="7406640" y="3913632"/>
            <a:ext cx="1234440" cy="502920"/>
          </a:xfrm>
          <a:prstGeom prst="roundRect">
            <a:avLst>
              <a:gd fmla="val 10909" name="adj"/>
            </a:avLst>
          </a:prstGeom>
          <a:solidFill>
            <a:srgbClr val="D1FAE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2"/>
          <p:cNvSpPr/>
          <p:nvPr/>
        </p:nvSpPr>
        <p:spPr>
          <a:xfrm>
            <a:off x="7406640" y="3913632"/>
            <a:ext cx="12344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5F46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065F46"/>
                </a:solidFill>
                <a:latin typeface="Calibri"/>
                <a:ea typeface="Calibri"/>
                <a:cs typeface="Calibri"/>
                <a:sym typeface="Calibri"/>
              </a:rPr>
              <a:t>Now: Minutes — alert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5F46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065F46"/>
                </a:solidFill>
                <a:latin typeface="Calibri"/>
                <a:ea typeface="Calibri"/>
                <a:cs typeface="Calibri"/>
                <a:sym typeface="Calibri"/>
              </a:rPr>
              <a:t>before go-live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2"/>
          <p:cNvSpPr/>
          <p:nvPr/>
        </p:nvSpPr>
        <p:spPr>
          <a:xfrm>
            <a:off x="5486400" y="3858768"/>
            <a:ext cx="18288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Failure trace pinpoints the exact conversation turn and tool call that broke.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3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THE BUSINESS CASE IN NUMBERS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3"/>
          <p:cNvSpPr/>
          <p:nvPr/>
        </p:nvSpPr>
        <p:spPr>
          <a:xfrm>
            <a:off x="457200" y="594360"/>
            <a:ext cx="82296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Risk of inaction vs. cost of confidence.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3"/>
          <p:cNvSpPr/>
          <p:nvPr/>
        </p:nvSpPr>
        <p:spPr>
          <a:xfrm>
            <a:off x="274320" y="1371600"/>
            <a:ext cx="1965960" cy="1417320"/>
          </a:xfrm>
          <a:prstGeom prst="roundRect">
            <a:avLst>
              <a:gd fmla="val 6452" name="adj"/>
            </a:avLst>
          </a:prstGeom>
          <a:solidFill>
            <a:srgbClr val="111827"/>
          </a:solidFill>
          <a:ln cap="flat" cmpd="sng" w="1905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3"/>
          <p:cNvSpPr/>
          <p:nvPr/>
        </p:nvSpPr>
        <p:spPr>
          <a:xfrm>
            <a:off x="274320" y="1463040"/>
            <a:ext cx="1965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EF4444"/>
                </a:solidFill>
                <a:latin typeface="Calibri"/>
                <a:ea typeface="Calibri"/>
                <a:cs typeface="Calibri"/>
                <a:sym typeface="Calibri"/>
              </a:rPr>
              <a:t>$4.9M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3"/>
          <p:cNvSpPr/>
          <p:nvPr/>
        </p:nvSpPr>
        <p:spPr>
          <a:xfrm>
            <a:off x="274320" y="2103120"/>
            <a:ext cx="1965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Average AI/data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breach cost (IBM 2024)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3"/>
          <p:cNvSpPr/>
          <p:nvPr/>
        </p:nvSpPr>
        <p:spPr>
          <a:xfrm>
            <a:off x="2423160" y="1371600"/>
            <a:ext cx="1965960" cy="1417320"/>
          </a:xfrm>
          <a:prstGeom prst="roundRect">
            <a:avLst>
              <a:gd fmla="val 6452" name="adj"/>
            </a:avLst>
          </a:prstGeom>
          <a:solidFill>
            <a:srgbClr val="111827"/>
          </a:solidFill>
          <a:ln cap="flat" cmpd="sng" w="1905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3"/>
          <p:cNvSpPr/>
          <p:nvPr/>
        </p:nvSpPr>
        <p:spPr>
          <a:xfrm>
            <a:off x="2423160" y="1463040"/>
            <a:ext cx="1965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9E0B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F59E0B"/>
                </a:solidFill>
                <a:latin typeface="Calibri"/>
                <a:ea typeface="Calibri"/>
                <a:cs typeface="Calibri"/>
                <a:sym typeface="Calibri"/>
              </a:rPr>
              <a:t>180d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3"/>
          <p:cNvSpPr/>
          <p:nvPr/>
        </p:nvSpPr>
        <p:spPr>
          <a:xfrm>
            <a:off x="2423160" y="2103120"/>
            <a:ext cx="1965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Average time to detect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AI agent failure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3"/>
          <p:cNvSpPr/>
          <p:nvPr/>
        </p:nvSpPr>
        <p:spPr>
          <a:xfrm>
            <a:off x="4572000" y="1371600"/>
            <a:ext cx="1965960" cy="1417320"/>
          </a:xfrm>
          <a:prstGeom prst="roundRect">
            <a:avLst>
              <a:gd fmla="val 6452" name="adj"/>
            </a:avLst>
          </a:prstGeom>
          <a:solidFill>
            <a:srgbClr val="111827"/>
          </a:solidFill>
          <a:ln cap="flat" cmpd="sng" w="190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3"/>
          <p:cNvSpPr/>
          <p:nvPr/>
        </p:nvSpPr>
        <p:spPr>
          <a:xfrm>
            <a:off x="4572000" y="1463040"/>
            <a:ext cx="1965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73%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3"/>
          <p:cNvSpPr/>
          <p:nvPr/>
        </p:nvSpPr>
        <p:spPr>
          <a:xfrm>
            <a:off x="4572000" y="2103120"/>
            <a:ext cx="1965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Enterprises hit by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an AI incident in 2024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3"/>
          <p:cNvSpPr/>
          <p:nvPr/>
        </p:nvSpPr>
        <p:spPr>
          <a:xfrm>
            <a:off x="6720840" y="1371600"/>
            <a:ext cx="1965960" cy="1417320"/>
          </a:xfrm>
          <a:prstGeom prst="roundRect">
            <a:avLst>
              <a:gd fmla="val 6452" name="adj"/>
            </a:avLst>
          </a:prstGeom>
          <a:solidFill>
            <a:srgbClr val="111827"/>
          </a:solidFill>
          <a:ln cap="flat" cmpd="sng" w="19050">
            <a:solidFill>
              <a:srgbClr val="3B82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3"/>
          <p:cNvSpPr/>
          <p:nvPr/>
        </p:nvSpPr>
        <p:spPr>
          <a:xfrm>
            <a:off x="6720840" y="1463040"/>
            <a:ext cx="1965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B82F6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3B82F6"/>
                </a:solidFill>
                <a:latin typeface="Calibri"/>
                <a:ea typeface="Calibri"/>
                <a:cs typeface="Calibri"/>
                <a:sym typeface="Calibri"/>
              </a:rPr>
              <a:t>10x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3"/>
          <p:cNvSpPr/>
          <p:nvPr/>
        </p:nvSpPr>
        <p:spPr>
          <a:xfrm>
            <a:off x="6720840" y="2103120"/>
            <a:ext cx="1965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Cost to fix in prod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vs. pre-prod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3"/>
          <p:cNvSpPr/>
          <p:nvPr/>
        </p:nvSpPr>
        <p:spPr>
          <a:xfrm>
            <a:off x="274320" y="2926080"/>
            <a:ext cx="8595360" cy="2011680"/>
          </a:xfrm>
          <a:prstGeom prst="roundRect">
            <a:avLst>
              <a:gd fmla="val 5455" name="adj"/>
            </a:avLst>
          </a:prstGeom>
          <a:solidFill>
            <a:srgbClr val="051A0D"/>
          </a:solidFill>
          <a:ln cap="flat" cmpd="sng" w="254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3"/>
          <p:cNvSpPr/>
          <p:nvPr/>
        </p:nvSpPr>
        <p:spPr>
          <a:xfrm>
            <a:off x="502920" y="3017520"/>
            <a:ext cx="8046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10B981"/>
                </a:solidFill>
                <a:latin typeface="Calibri"/>
                <a:ea typeface="Calibri"/>
                <a:cs typeface="Calibri"/>
                <a:sym typeface="Calibri"/>
              </a:rPr>
              <a:t>ContextQA: starts at $2K/month — the math is straightforward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3"/>
          <p:cNvSpPr/>
          <p:nvPr/>
        </p:nvSpPr>
        <p:spPr>
          <a:xfrm>
            <a:off x="502920" y="3520440"/>
            <a:ext cx="26517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💸  Cost Savings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3"/>
          <p:cNvSpPr/>
          <p:nvPr/>
        </p:nvSpPr>
        <p:spPr>
          <a:xfrm>
            <a:off x="502920" y="3886200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80% reduction in manual QA hours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3"/>
          <p:cNvSpPr/>
          <p:nvPr/>
        </p:nvSpPr>
        <p:spPr>
          <a:xfrm>
            <a:off x="502920" y="4105656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No dedicated QA engineer for AI agents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3"/>
          <p:cNvSpPr/>
          <p:nvPr/>
        </p:nvSpPr>
        <p:spPr>
          <a:xfrm>
            <a:off x="502920" y="4325112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5–10x faster test authoring vs. manual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3"/>
          <p:cNvSpPr/>
          <p:nvPr/>
        </p:nvSpPr>
        <p:spPr>
          <a:xfrm>
            <a:off x="502920" y="4544568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Fewer production incidents = lower ops cost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3"/>
          <p:cNvSpPr/>
          <p:nvPr/>
        </p:nvSpPr>
        <p:spPr>
          <a:xfrm>
            <a:off x="3337560" y="3520440"/>
            <a:ext cx="26517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📈  Revenue Protection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3"/>
          <p:cNvSpPr/>
          <p:nvPr/>
        </p:nvSpPr>
        <p:spPr>
          <a:xfrm>
            <a:off x="3337560" y="3886200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Fewer customer-facing failures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3"/>
          <p:cNvSpPr/>
          <p:nvPr/>
        </p:nvSpPr>
        <p:spPr>
          <a:xfrm>
            <a:off x="3337560" y="4105656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Faster time-to-market for new AI features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3"/>
          <p:cNvSpPr/>
          <p:nvPr/>
        </p:nvSpPr>
        <p:spPr>
          <a:xfrm>
            <a:off x="3337560" y="4325112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Higher confidence → more AI deployments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3"/>
          <p:cNvSpPr/>
          <p:nvPr/>
        </p:nvSpPr>
        <p:spPr>
          <a:xfrm>
            <a:off x="3337560" y="4544568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Competitive edge: ship while others wait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3"/>
          <p:cNvSpPr/>
          <p:nvPr/>
        </p:nvSpPr>
        <p:spPr>
          <a:xfrm>
            <a:off x="6172200" y="3520440"/>
            <a:ext cx="26517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🏛️  Compliance &amp; Risk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3"/>
          <p:cNvSpPr/>
          <p:nvPr/>
        </p:nvSpPr>
        <p:spPr>
          <a:xfrm>
            <a:off x="6172200" y="3886200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Regulatory audit evidence included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3"/>
          <p:cNvSpPr/>
          <p:nvPr/>
        </p:nvSpPr>
        <p:spPr>
          <a:xfrm>
            <a:off x="6172200" y="4105656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Compliance scores per conversation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3"/>
          <p:cNvSpPr/>
          <p:nvPr/>
        </p:nvSpPr>
        <p:spPr>
          <a:xfrm>
            <a:off x="6172200" y="4325112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Kill switch + drift alerts built in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3"/>
          <p:cNvSpPr/>
          <p:nvPr/>
        </p:nvSpPr>
        <p:spPr>
          <a:xfrm>
            <a:off x="6172200" y="4544568"/>
            <a:ext cx="26517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7F3D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A7F3D0"/>
                </a:solidFill>
                <a:latin typeface="Calibri"/>
                <a:ea typeface="Calibri"/>
                <a:cs typeface="Calibri"/>
                <a:sym typeface="Calibri"/>
              </a:rPr>
              <a:t>✓  One incident avoided = 100x ROI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4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WIN THE MARKET · AUTOMATE MORE · SCALE FAST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4"/>
          <p:cNvSpPr/>
          <p:nvPr/>
        </p:nvSpPr>
        <p:spPr>
          <a:xfrm>
            <a:off x="457200" y="594360"/>
            <a:ext cx="6400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The companies that test better, ship faster.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4"/>
          <p:cNvSpPr/>
          <p:nvPr/>
        </p:nvSpPr>
        <p:spPr>
          <a:xfrm>
            <a:off x="3017520" y="2194560"/>
            <a:ext cx="2194560" cy="1417320"/>
          </a:xfrm>
          <a:prstGeom prst="ellipse">
            <a:avLst/>
          </a:prstGeom>
          <a:solidFill>
            <a:srgbClr val="0D1B2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4"/>
          <p:cNvSpPr/>
          <p:nvPr/>
        </p:nvSpPr>
        <p:spPr>
          <a:xfrm>
            <a:off x="3017520" y="2194560"/>
            <a:ext cx="2194560" cy="1417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ContextQA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Flywheel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4"/>
          <p:cNvSpPr/>
          <p:nvPr/>
        </p:nvSpPr>
        <p:spPr>
          <a:xfrm>
            <a:off x="3657600" y="1325880"/>
            <a:ext cx="2103120" cy="777240"/>
          </a:xfrm>
          <a:prstGeom prst="roundRect">
            <a:avLst>
              <a:gd fmla="val 11765" name="adj"/>
            </a:avLst>
          </a:prstGeom>
          <a:solidFill>
            <a:srgbClr val="028090">
              <a:alpha val="12156"/>
            </a:srgbClr>
          </a:solidFill>
          <a:ln cap="flat" cmpd="sng" w="1905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4"/>
          <p:cNvSpPr/>
          <p:nvPr/>
        </p:nvSpPr>
        <p:spPr>
          <a:xfrm>
            <a:off x="3749040" y="1371600"/>
            <a:ext cx="1920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Test faster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4"/>
          <p:cNvSpPr/>
          <p:nvPr/>
        </p:nvSpPr>
        <p:spPr>
          <a:xfrm>
            <a:off x="3749040" y="1645920"/>
            <a:ext cx="19202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Minutes not months. AI generates coverage automatically.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4"/>
          <p:cNvSpPr/>
          <p:nvPr/>
        </p:nvSpPr>
        <p:spPr>
          <a:xfrm>
            <a:off x="5943600" y="2286000"/>
            <a:ext cx="2103120" cy="777240"/>
          </a:xfrm>
          <a:prstGeom prst="roundRect">
            <a:avLst>
              <a:gd fmla="val 11765" name="adj"/>
            </a:avLst>
          </a:prstGeom>
          <a:solidFill>
            <a:srgbClr val="3B82F6">
              <a:alpha val="12156"/>
            </a:srgbClr>
          </a:solidFill>
          <a:ln cap="flat" cmpd="sng" w="19050">
            <a:solidFill>
              <a:srgbClr val="3B82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4"/>
          <p:cNvSpPr/>
          <p:nvPr/>
        </p:nvSpPr>
        <p:spPr>
          <a:xfrm>
            <a:off x="6035040" y="2331720"/>
            <a:ext cx="1920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Ship more AI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4"/>
          <p:cNvSpPr/>
          <p:nvPr/>
        </p:nvSpPr>
        <p:spPr>
          <a:xfrm>
            <a:off x="6035040" y="2606040"/>
            <a:ext cx="19202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Confidence to deploy new agents and features continuously.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4"/>
          <p:cNvSpPr/>
          <p:nvPr/>
        </p:nvSpPr>
        <p:spPr>
          <a:xfrm>
            <a:off x="5303520" y="3474720"/>
            <a:ext cx="2103120" cy="777240"/>
          </a:xfrm>
          <a:prstGeom prst="roundRect">
            <a:avLst>
              <a:gd fmla="val 11765" name="adj"/>
            </a:avLst>
          </a:prstGeom>
          <a:solidFill>
            <a:srgbClr val="10B981">
              <a:alpha val="12156"/>
            </a:srgbClr>
          </a:solidFill>
          <a:ln cap="flat" cmpd="sng" w="1905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4"/>
          <p:cNvSpPr/>
          <p:nvPr/>
        </p:nvSpPr>
        <p:spPr>
          <a:xfrm>
            <a:off x="5394960" y="3520440"/>
            <a:ext cx="1920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Automate more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4"/>
          <p:cNvSpPr/>
          <p:nvPr/>
        </p:nvSpPr>
        <p:spPr>
          <a:xfrm>
            <a:off x="5394960" y="3794760"/>
            <a:ext cx="19202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Every agent validated at scale. More automation = more capacity.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4"/>
          <p:cNvSpPr/>
          <p:nvPr/>
        </p:nvSpPr>
        <p:spPr>
          <a:xfrm>
            <a:off x="2743200" y="3977640"/>
            <a:ext cx="2103120" cy="777240"/>
          </a:xfrm>
          <a:prstGeom prst="roundRect">
            <a:avLst>
              <a:gd fmla="val 11765" name="adj"/>
            </a:avLst>
          </a:prstGeom>
          <a:solidFill>
            <a:srgbClr val="7C3AED">
              <a:alpha val="12156"/>
            </a:srgbClr>
          </a:solidFill>
          <a:ln cap="flat" cmpd="sng" w="190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14"/>
          <p:cNvSpPr/>
          <p:nvPr/>
        </p:nvSpPr>
        <p:spPr>
          <a:xfrm>
            <a:off x="2834640" y="4023360"/>
            <a:ext cx="1920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Outpace rivals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4"/>
          <p:cNvSpPr/>
          <p:nvPr/>
        </p:nvSpPr>
        <p:spPr>
          <a:xfrm>
            <a:off x="2834640" y="4297680"/>
            <a:ext cx="19202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Competitors waiting for manual QA. You're already live.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4"/>
          <p:cNvSpPr/>
          <p:nvPr/>
        </p:nvSpPr>
        <p:spPr>
          <a:xfrm>
            <a:off x="731520" y="3108960"/>
            <a:ext cx="2103120" cy="777240"/>
          </a:xfrm>
          <a:prstGeom prst="roundRect">
            <a:avLst>
              <a:gd fmla="val 11765" name="adj"/>
            </a:avLst>
          </a:prstGeom>
          <a:solidFill>
            <a:srgbClr val="F59E0B">
              <a:alpha val="12156"/>
            </a:srgbClr>
          </a:solidFill>
          <a:ln cap="flat" cmpd="sng" w="1905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4"/>
          <p:cNvSpPr/>
          <p:nvPr/>
        </p:nvSpPr>
        <p:spPr>
          <a:xfrm>
            <a:off x="822960" y="3154680"/>
            <a:ext cx="1920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Grow with trust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4"/>
          <p:cNvSpPr/>
          <p:nvPr/>
        </p:nvSpPr>
        <p:spPr>
          <a:xfrm>
            <a:off x="822960" y="3429000"/>
            <a:ext cx="19202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Regulators, clients, and execs confident in your AI.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4"/>
          <p:cNvSpPr/>
          <p:nvPr/>
        </p:nvSpPr>
        <p:spPr>
          <a:xfrm>
            <a:off x="731520" y="2011680"/>
            <a:ext cx="2103120" cy="777240"/>
          </a:xfrm>
          <a:prstGeom prst="roundRect">
            <a:avLst>
              <a:gd fmla="val 11765" name="adj"/>
            </a:avLst>
          </a:prstGeom>
          <a:solidFill>
            <a:srgbClr val="EF4444">
              <a:alpha val="12156"/>
            </a:srgbClr>
          </a:solidFill>
          <a:ln cap="flat" cmpd="sng" w="1905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4"/>
          <p:cNvSpPr/>
          <p:nvPr/>
        </p:nvSpPr>
        <p:spPr>
          <a:xfrm>
            <a:off x="822960" y="2057400"/>
            <a:ext cx="1920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Scale reliably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4"/>
          <p:cNvSpPr/>
          <p:nvPr/>
        </p:nvSpPr>
        <p:spPr>
          <a:xfrm>
            <a:off x="822960" y="2331720"/>
            <a:ext cx="19202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1 agent or 100 — same test infrastructure, same confidence.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4"/>
          <p:cNvSpPr/>
          <p:nvPr/>
        </p:nvSpPr>
        <p:spPr>
          <a:xfrm>
            <a:off x="365760" y="4663440"/>
            <a:ext cx="8412480" cy="411480"/>
          </a:xfrm>
          <a:prstGeom prst="roundRect">
            <a:avLst>
              <a:gd fmla="val 17778" name="adj"/>
            </a:avLst>
          </a:prstGeom>
          <a:solidFill>
            <a:srgbClr val="F7F9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14"/>
          <p:cNvSpPr/>
          <p:nvPr/>
        </p:nvSpPr>
        <p:spPr>
          <a:xfrm>
            <a:off x="457200" y="466344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▸  35+ enterprise customers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4"/>
          <p:cNvSpPr/>
          <p:nvPr/>
        </p:nvSpPr>
        <p:spPr>
          <a:xfrm>
            <a:off x="2606040" y="466344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▸  200K+ test cases automated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4"/>
          <p:cNvSpPr/>
          <p:nvPr/>
        </p:nvSpPr>
        <p:spPr>
          <a:xfrm>
            <a:off x="4754880" y="466344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▸  Works at 1 agent or 1,000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4"/>
          <p:cNvSpPr/>
          <p:nvPr/>
        </p:nvSpPr>
        <p:spPr>
          <a:xfrm>
            <a:off x="6903720" y="466344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▸  Trusted across Salesforce · AWS Bedrock · n8n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028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5"/>
          <p:cNvSpPr/>
          <p:nvPr/>
        </p:nvSpPr>
        <p:spPr>
          <a:xfrm>
            <a:off x="457200" y="27432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BFA5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0BFA5"/>
                </a:solidFill>
                <a:latin typeface="Calibri"/>
                <a:ea typeface="Calibri"/>
                <a:cs typeface="Calibri"/>
                <a:sym typeface="Calibri"/>
              </a:rPr>
              <a:t>ENTERPRISE-GRADE DEPLOYMENT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5"/>
          <p:cNvSpPr/>
          <p:nvPr/>
        </p:nvSpPr>
        <p:spPr>
          <a:xfrm>
            <a:off x="457200" y="621792"/>
            <a:ext cx="50292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Your data never leaves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your environment.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5"/>
          <p:cNvSpPr/>
          <p:nvPr/>
        </p:nvSpPr>
        <p:spPr>
          <a:xfrm>
            <a:off x="365760" y="1920240"/>
            <a:ext cx="4206300" cy="594300"/>
          </a:xfrm>
          <a:prstGeom prst="roundRect">
            <a:avLst>
              <a:gd fmla="val 12308" name="adj"/>
            </a:avLst>
          </a:prstGeom>
          <a:solidFill>
            <a:srgbClr val="111B35"/>
          </a:solidFill>
          <a:ln cap="flat" cmpd="sng" w="952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15"/>
          <p:cNvSpPr/>
          <p:nvPr/>
        </p:nvSpPr>
        <p:spPr>
          <a:xfrm>
            <a:off x="502920" y="1965960"/>
            <a:ext cx="3931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🏢  SaaS (Cloud)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5"/>
          <p:cNvSpPr/>
          <p:nvPr/>
        </p:nvSpPr>
        <p:spPr>
          <a:xfrm>
            <a:off x="502920" y="2221992"/>
            <a:ext cx="3931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AEC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0AEC0"/>
                </a:solidFill>
                <a:latin typeface="Calibri"/>
                <a:ea typeface="Calibri"/>
                <a:cs typeface="Calibri"/>
                <a:sym typeface="Calibri"/>
              </a:rPr>
              <a:t>Managed cloud, fastest to start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5"/>
          <p:cNvSpPr/>
          <p:nvPr/>
        </p:nvSpPr>
        <p:spPr>
          <a:xfrm>
            <a:off x="365760" y="2624328"/>
            <a:ext cx="4206300" cy="594300"/>
          </a:xfrm>
          <a:prstGeom prst="roundRect">
            <a:avLst>
              <a:gd fmla="val 12308" name="adj"/>
            </a:avLst>
          </a:prstGeom>
          <a:solidFill>
            <a:srgbClr val="111B35"/>
          </a:solidFill>
          <a:ln cap="flat" cmpd="sng" w="952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15"/>
          <p:cNvSpPr/>
          <p:nvPr/>
        </p:nvSpPr>
        <p:spPr>
          <a:xfrm>
            <a:off x="502920" y="2670048"/>
            <a:ext cx="3931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☁️  BYOC — Bring Your Own Cloud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5"/>
          <p:cNvSpPr/>
          <p:nvPr/>
        </p:nvSpPr>
        <p:spPr>
          <a:xfrm>
            <a:off x="502920" y="2926080"/>
            <a:ext cx="3931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AEC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0AEC0"/>
                </a:solidFill>
                <a:latin typeface="Calibri"/>
                <a:ea typeface="Calibri"/>
                <a:cs typeface="Calibri"/>
                <a:sym typeface="Calibri"/>
              </a:rPr>
              <a:t>Deploy in your AWS, Azure, or GCP account. Your VPC, your keys.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5"/>
          <p:cNvSpPr/>
          <p:nvPr/>
        </p:nvSpPr>
        <p:spPr>
          <a:xfrm>
            <a:off x="365760" y="3328416"/>
            <a:ext cx="4206300" cy="594300"/>
          </a:xfrm>
          <a:prstGeom prst="roundRect">
            <a:avLst>
              <a:gd fmla="val 12308" name="adj"/>
            </a:avLst>
          </a:prstGeom>
          <a:solidFill>
            <a:srgbClr val="111B35"/>
          </a:solidFill>
          <a:ln cap="flat" cmpd="sng" w="19050">
            <a:solidFill>
              <a:srgbClr val="FF6B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5"/>
          <p:cNvSpPr/>
          <p:nvPr/>
        </p:nvSpPr>
        <p:spPr>
          <a:xfrm>
            <a:off x="502920" y="3374136"/>
            <a:ext cx="3931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35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6B35"/>
                </a:solidFill>
                <a:latin typeface="Calibri"/>
                <a:ea typeface="Calibri"/>
                <a:cs typeface="Calibri"/>
                <a:sym typeface="Calibri"/>
              </a:rPr>
              <a:t>🔒  On-Prem / Air-Gapped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5"/>
          <p:cNvSpPr/>
          <p:nvPr/>
        </p:nvSpPr>
        <p:spPr>
          <a:xfrm>
            <a:off x="502920" y="3630168"/>
            <a:ext cx="3931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AEC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0AEC0"/>
                </a:solidFill>
                <a:latin typeface="Calibri"/>
                <a:ea typeface="Calibri"/>
                <a:cs typeface="Calibri"/>
                <a:sym typeface="Calibri"/>
              </a:rPr>
              <a:t>Fully isolated. No outbound traffic. Approved for regulated industries and classified environments.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5"/>
          <p:cNvSpPr/>
          <p:nvPr/>
        </p:nvSpPr>
        <p:spPr>
          <a:xfrm>
            <a:off x="365760" y="4032504"/>
            <a:ext cx="4206300" cy="594300"/>
          </a:xfrm>
          <a:prstGeom prst="roundRect">
            <a:avLst>
              <a:gd fmla="val 12308" name="adj"/>
            </a:avLst>
          </a:prstGeom>
          <a:solidFill>
            <a:srgbClr val="111B35"/>
          </a:solidFill>
          <a:ln cap="flat" cmpd="sng" w="952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5"/>
          <p:cNvSpPr/>
          <p:nvPr/>
        </p:nvSpPr>
        <p:spPr>
          <a:xfrm>
            <a:off x="502920" y="4078224"/>
            <a:ext cx="3931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🤖  Your AI, Your Model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5"/>
          <p:cNvSpPr/>
          <p:nvPr/>
        </p:nvSpPr>
        <p:spPr>
          <a:xfrm>
            <a:off x="502920" y="4334256"/>
            <a:ext cx="3931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AEC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0AEC0"/>
                </a:solidFill>
                <a:latin typeface="Calibri"/>
                <a:ea typeface="Calibri"/>
                <a:cs typeface="Calibri"/>
                <a:sym typeface="Calibri"/>
              </a:rPr>
              <a:t>Bring your own LLM — private GPT, Claude, open-source — ContextQA tests against it.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5"/>
          <p:cNvSpPr/>
          <p:nvPr/>
        </p:nvSpPr>
        <p:spPr>
          <a:xfrm>
            <a:off x="4937760" y="1920240"/>
            <a:ext cx="3749100" cy="594300"/>
          </a:xfrm>
          <a:prstGeom prst="roundRect">
            <a:avLst>
              <a:gd fmla="val 12308" name="adj"/>
            </a:avLst>
          </a:prstGeom>
          <a:solidFill>
            <a:srgbClr val="0A1428"/>
          </a:solidFill>
          <a:ln cap="flat" cmpd="sng" w="19050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5"/>
          <p:cNvSpPr/>
          <p:nvPr/>
        </p:nvSpPr>
        <p:spPr>
          <a:xfrm>
            <a:off x="5074920" y="1947672"/>
            <a:ext cx="3566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  SOC 2 Type II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5"/>
          <p:cNvSpPr/>
          <p:nvPr/>
        </p:nvSpPr>
        <p:spPr>
          <a:xfrm>
            <a:off x="5074920" y="2203704"/>
            <a:ext cx="3566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BFA5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00BFA5"/>
                </a:solidFill>
                <a:latin typeface="Calibri"/>
                <a:ea typeface="Calibri"/>
                <a:cs typeface="Calibri"/>
                <a:sym typeface="Calibri"/>
              </a:rPr>
              <a:t>Security · Availability · Confidentiality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5"/>
          <p:cNvSpPr/>
          <p:nvPr/>
        </p:nvSpPr>
        <p:spPr>
          <a:xfrm>
            <a:off x="4937760" y="2624328"/>
            <a:ext cx="3749100" cy="594300"/>
          </a:xfrm>
          <a:prstGeom prst="roundRect">
            <a:avLst>
              <a:gd fmla="val 12308" name="adj"/>
            </a:avLst>
          </a:prstGeom>
          <a:solidFill>
            <a:srgbClr val="0A1428"/>
          </a:solidFill>
          <a:ln cap="flat" cmpd="sng" w="19050">
            <a:solidFill>
              <a:srgbClr val="3B82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15"/>
          <p:cNvSpPr/>
          <p:nvPr/>
        </p:nvSpPr>
        <p:spPr>
          <a:xfrm>
            <a:off x="5074920" y="2651760"/>
            <a:ext cx="3566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  ISO 27001:2022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5"/>
          <p:cNvSpPr/>
          <p:nvPr/>
        </p:nvSpPr>
        <p:spPr>
          <a:xfrm>
            <a:off x="5074920" y="2907792"/>
            <a:ext cx="3566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B82F6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B82F6"/>
                </a:solidFill>
                <a:latin typeface="Calibri"/>
                <a:ea typeface="Calibri"/>
                <a:cs typeface="Calibri"/>
                <a:sym typeface="Calibri"/>
              </a:rPr>
              <a:t>Zero non-conformities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5"/>
          <p:cNvSpPr/>
          <p:nvPr/>
        </p:nvSpPr>
        <p:spPr>
          <a:xfrm>
            <a:off x="4937760" y="3328416"/>
            <a:ext cx="3749100" cy="594300"/>
          </a:xfrm>
          <a:prstGeom prst="roundRect">
            <a:avLst>
              <a:gd fmla="val 12308" name="adj"/>
            </a:avLst>
          </a:prstGeom>
          <a:solidFill>
            <a:srgbClr val="0A1428"/>
          </a:solidFill>
          <a:ln cap="flat" cmpd="sng" w="1905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15"/>
          <p:cNvSpPr/>
          <p:nvPr/>
        </p:nvSpPr>
        <p:spPr>
          <a:xfrm>
            <a:off x="5074920" y="3355848"/>
            <a:ext cx="3566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  GDPR Compliant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5"/>
          <p:cNvSpPr/>
          <p:nvPr/>
        </p:nvSpPr>
        <p:spPr>
          <a:xfrm>
            <a:off x="5074920" y="3611880"/>
            <a:ext cx="3566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0B981"/>
                </a:solidFill>
                <a:latin typeface="Calibri"/>
                <a:ea typeface="Calibri"/>
                <a:cs typeface="Calibri"/>
                <a:sym typeface="Calibri"/>
              </a:rPr>
              <a:t>DPO · DPAs · 30-day purge on close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5"/>
          <p:cNvSpPr/>
          <p:nvPr/>
        </p:nvSpPr>
        <p:spPr>
          <a:xfrm>
            <a:off x="4937760" y="4572000"/>
            <a:ext cx="3749100" cy="475500"/>
          </a:xfrm>
          <a:prstGeom prst="roundRect">
            <a:avLst>
              <a:gd fmla="val 15385" name="adj"/>
            </a:avLst>
          </a:prstGeom>
          <a:solidFill>
            <a:srgbClr val="111B35"/>
          </a:solidFill>
          <a:ln cap="flat" cmpd="sng" w="10150">
            <a:solidFill>
              <a:srgbClr val="FF6B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5"/>
          <p:cNvSpPr/>
          <p:nvPr/>
        </p:nvSpPr>
        <p:spPr>
          <a:xfrm>
            <a:off x="4937760" y="4572000"/>
            <a:ext cx="37491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ECF4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E8ECF4"/>
                </a:solidFill>
                <a:latin typeface="Calibri"/>
                <a:ea typeface="Calibri"/>
                <a:cs typeface="Calibri"/>
                <a:sym typeface="Calibri"/>
              </a:rPr>
              <a:t>In production for:  KYC · Document Verification · Claims · Booking · Voice CX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5"/>
          <p:cNvSpPr/>
          <p:nvPr/>
        </p:nvSpPr>
        <p:spPr>
          <a:xfrm>
            <a:off x="0" y="4800600"/>
            <a:ext cx="4846200" cy="342900"/>
          </a:xfrm>
          <a:prstGeom prst="rect">
            <a:avLst/>
          </a:prstGeom>
          <a:solidFill>
            <a:srgbClr val="080C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5"/>
          <p:cNvSpPr/>
          <p:nvPr/>
        </p:nvSpPr>
        <p:spPr>
          <a:xfrm>
            <a:off x="91440" y="4800600"/>
            <a:ext cx="4663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Annual pen-test by external security firm  ·  Synthetic data — no prod data required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6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CONTEXTQA · AI BUSINESS DAY 2026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6"/>
          <p:cNvSpPr/>
          <p:nvPr/>
        </p:nvSpPr>
        <p:spPr>
          <a:xfrm>
            <a:off x="457200" y="777240"/>
            <a:ext cx="822960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question isn't whether to use AI.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6"/>
          <p:cNvSpPr/>
          <p:nvPr/>
        </p:nvSpPr>
        <p:spPr>
          <a:xfrm>
            <a:off x="457200" y="1508760"/>
            <a:ext cx="8229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It's whether you can trust it.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6"/>
          <p:cNvSpPr/>
          <p:nvPr/>
        </p:nvSpPr>
        <p:spPr>
          <a:xfrm>
            <a:off x="365760" y="2423160"/>
            <a:ext cx="8412480" cy="502920"/>
          </a:xfrm>
          <a:prstGeom prst="roundRect">
            <a:avLst>
              <a:gd fmla="val 14545" name="adj"/>
            </a:avLst>
          </a:prstGeom>
          <a:solidFill>
            <a:srgbClr val="0D2940"/>
          </a:solidFill>
          <a:ln cap="flat" cmpd="sng" w="9525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16"/>
          <p:cNvSpPr/>
          <p:nvPr/>
        </p:nvSpPr>
        <p:spPr>
          <a:xfrm>
            <a:off x="548640" y="2487168"/>
            <a:ext cx="347472" cy="347472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16"/>
          <p:cNvSpPr/>
          <p:nvPr/>
        </p:nvSpPr>
        <p:spPr>
          <a:xfrm>
            <a:off x="548640" y="2487168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6"/>
          <p:cNvSpPr/>
          <p:nvPr/>
        </p:nvSpPr>
        <p:spPr>
          <a:xfrm>
            <a:off x="1051560" y="2450592"/>
            <a:ext cx="7498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2E8F0"/>
                </a:solidFill>
                <a:latin typeface="Calibri"/>
                <a:ea typeface="Calibri"/>
                <a:cs typeface="Calibri"/>
                <a:sym typeface="Calibri"/>
              </a:rPr>
              <a:t>AI adoption is not optional — your competitors are moving now.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6"/>
          <p:cNvSpPr/>
          <p:nvPr/>
        </p:nvSpPr>
        <p:spPr>
          <a:xfrm>
            <a:off x="365760" y="2990088"/>
            <a:ext cx="8412480" cy="502920"/>
          </a:xfrm>
          <a:prstGeom prst="roundRect">
            <a:avLst>
              <a:gd fmla="val 14545" name="adj"/>
            </a:avLst>
          </a:prstGeom>
          <a:solidFill>
            <a:srgbClr val="0D2940"/>
          </a:solidFill>
          <a:ln cap="flat" cmpd="sng" w="9525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16"/>
          <p:cNvSpPr/>
          <p:nvPr/>
        </p:nvSpPr>
        <p:spPr>
          <a:xfrm>
            <a:off x="548640" y="3054096"/>
            <a:ext cx="347472" cy="347472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16"/>
          <p:cNvSpPr/>
          <p:nvPr/>
        </p:nvSpPr>
        <p:spPr>
          <a:xfrm>
            <a:off x="548640" y="3054096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6"/>
          <p:cNvSpPr/>
          <p:nvPr/>
        </p:nvSpPr>
        <p:spPr>
          <a:xfrm>
            <a:off x="1051560" y="3017520"/>
            <a:ext cx="7498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2E8F0"/>
                </a:solidFill>
                <a:latin typeface="Calibri"/>
                <a:ea typeface="Calibri"/>
                <a:cs typeface="Calibri"/>
                <a:sym typeface="Calibri"/>
              </a:rPr>
              <a:t>Untested AI agents carry real risk: regulatory, financial, and reputational.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6"/>
          <p:cNvSpPr/>
          <p:nvPr/>
        </p:nvSpPr>
        <p:spPr>
          <a:xfrm>
            <a:off x="365760" y="3557016"/>
            <a:ext cx="8412480" cy="502920"/>
          </a:xfrm>
          <a:prstGeom prst="roundRect">
            <a:avLst>
              <a:gd fmla="val 14545" name="adj"/>
            </a:avLst>
          </a:prstGeom>
          <a:solidFill>
            <a:srgbClr val="0D2940"/>
          </a:solidFill>
          <a:ln cap="flat" cmpd="sng" w="9525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16"/>
          <p:cNvSpPr/>
          <p:nvPr/>
        </p:nvSpPr>
        <p:spPr>
          <a:xfrm>
            <a:off x="548640" y="3621024"/>
            <a:ext cx="347472" cy="347472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16"/>
          <p:cNvSpPr/>
          <p:nvPr/>
        </p:nvSpPr>
        <p:spPr>
          <a:xfrm>
            <a:off x="548640" y="3621024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6"/>
          <p:cNvSpPr/>
          <p:nvPr/>
        </p:nvSpPr>
        <p:spPr>
          <a:xfrm>
            <a:off x="1051560" y="3584448"/>
            <a:ext cx="7498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2E8F0"/>
                </a:solidFill>
                <a:latin typeface="Calibri"/>
                <a:ea typeface="Calibri"/>
                <a:cs typeface="Calibri"/>
                <a:sym typeface="Calibri"/>
              </a:rPr>
              <a:t>Testing is what turns 'we deployed AI' into 'we trust our AI in production.'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6"/>
          <p:cNvSpPr/>
          <p:nvPr/>
        </p:nvSpPr>
        <p:spPr>
          <a:xfrm>
            <a:off x="365760" y="4123944"/>
            <a:ext cx="8412480" cy="502920"/>
          </a:xfrm>
          <a:prstGeom prst="roundRect">
            <a:avLst>
              <a:gd fmla="val 14545" name="adj"/>
            </a:avLst>
          </a:prstGeom>
          <a:solidFill>
            <a:srgbClr val="0D2940"/>
          </a:solidFill>
          <a:ln cap="flat" cmpd="sng" w="9525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16"/>
          <p:cNvSpPr/>
          <p:nvPr/>
        </p:nvSpPr>
        <p:spPr>
          <a:xfrm>
            <a:off x="548640" y="4187952"/>
            <a:ext cx="347472" cy="347472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16"/>
          <p:cNvSpPr/>
          <p:nvPr/>
        </p:nvSpPr>
        <p:spPr>
          <a:xfrm>
            <a:off x="548640" y="4187952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6"/>
          <p:cNvSpPr/>
          <p:nvPr/>
        </p:nvSpPr>
        <p:spPr>
          <a:xfrm>
            <a:off x="1051560" y="4151376"/>
            <a:ext cx="7498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2E8F0"/>
                </a:solidFill>
                <a:latin typeface="Calibri"/>
                <a:ea typeface="Calibri"/>
                <a:cs typeface="Calibri"/>
                <a:sym typeface="Calibri"/>
              </a:rPr>
              <a:t>Faster feedback + DORA metrics + observability = your AI team operates like elite engineering.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6"/>
          <p:cNvSpPr/>
          <p:nvPr/>
        </p:nvSpPr>
        <p:spPr>
          <a:xfrm>
            <a:off x="1371600" y="4617720"/>
            <a:ext cx="6400800" cy="502920"/>
          </a:xfrm>
          <a:prstGeom prst="roundRect">
            <a:avLst>
              <a:gd fmla="val 18182" name="adj"/>
            </a:avLst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16"/>
          <p:cNvSpPr/>
          <p:nvPr/>
        </p:nvSpPr>
        <p:spPr>
          <a:xfrm>
            <a:off x="1371600" y="4617720"/>
            <a:ext cx="6400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Talk to us today · contextqa.com · Live demo available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AI IS ALREADY AT WORK IN YOUR INDUSTRY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457200" y="59436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Your competitors are deploying agents today.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365760" y="1463040"/>
            <a:ext cx="2651760" cy="1234440"/>
          </a:xfrm>
          <a:prstGeom prst="roundRect">
            <a:avLst>
              <a:gd fmla="val 7407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502920" y="1554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🏦  Banking &amp; Finance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502920" y="1874520"/>
            <a:ext cx="23774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Loan approval agents · KYC bots · Fraud triage · Customer service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3200400" y="1463040"/>
            <a:ext cx="2651760" cy="1234440"/>
          </a:xfrm>
          <a:prstGeom prst="roundRect">
            <a:avLst>
              <a:gd fmla="val 7407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4"/>
          <p:cNvSpPr/>
          <p:nvPr/>
        </p:nvSpPr>
        <p:spPr>
          <a:xfrm>
            <a:off x="3337560" y="1554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🛡️  Insurance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3337560" y="1874520"/>
            <a:ext cx="23774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Claims processing · Underwriting assistance · Policy Q&amp;A bots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6035040" y="1463040"/>
            <a:ext cx="2651760" cy="1234440"/>
          </a:xfrm>
          <a:prstGeom prst="roundRect">
            <a:avLst>
              <a:gd fmla="val 7407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4"/>
          <p:cNvSpPr/>
          <p:nvPr/>
        </p:nvSpPr>
        <p:spPr>
          <a:xfrm>
            <a:off x="6172200" y="1554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💊  Pharma &amp; Health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6172200" y="1874520"/>
            <a:ext cx="23774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Drug interaction checkers · Compliance agents · Patient onboarding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365760" y="2926080"/>
            <a:ext cx="2651760" cy="1234440"/>
          </a:xfrm>
          <a:prstGeom prst="roundRect">
            <a:avLst>
              <a:gd fmla="val 7407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4"/>
          <p:cNvSpPr/>
          <p:nvPr/>
        </p:nvSpPr>
        <p:spPr>
          <a:xfrm>
            <a:off x="502920" y="301752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⚡  Energy &amp; Utilities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502920" y="3337560"/>
            <a:ext cx="23774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Outage response bots · Asset management · Predictive maintenance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3200400" y="2926080"/>
            <a:ext cx="2651760" cy="1234440"/>
          </a:xfrm>
          <a:prstGeom prst="roundRect">
            <a:avLst>
              <a:gd fmla="val 7407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4"/>
          <p:cNvSpPr/>
          <p:nvPr/>
        </p:nvSpPr>
        <p:spPr>
          <a:xfrm>
            <a:off x="3337560" y="301752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🛒  Retail &amp; Commerce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3337560" y="3337560"/>
            <a:ext cx="23774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Inventory agents · Returns automation · Customer care AI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6035040" y="2926080"/>
            <a:ext cx="2651760" cy="1234440"/>
          </a:xfrm>
          <a:prstGeom prst="roundRect">
            <a:avLst>
              <a:gd fmla="val 7407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4"/>
          <p:cNvSpPr/>
          <p:nvPr/>
        </p:nvSpPr>
        <p:spPr>
          <a:xfrm>
            <a:off x="6172200" y="301752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📡  Telecom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>
            <a:off x="6172200" y="3337560"/>
            <a:ext cx="23774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Network fault agents · Billing bots · CX automation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THE REAL DECISION YOU FACE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457200" y="594360"/>
            <a:ext cx="82296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It's not 'test or don't test.' It's 'fall behind or move fast — safely.'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274320" y="1371600"/>
            <a:ext cx="1828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← No AI Adoption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6400800" y="1371600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AI Adoption →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5"/>
          <p:cNvSpPr/>
          <p:nvPr/>
        </p:nvSpPr>
        <p:spPr>
          <a:xfrm rot="-5400000">
            <a:off x="91440" y="1463040"/>
            <a:ext cx="457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EF4444"/>
                </a:solidFill>
                <a:latin typeface="Calibri"/>
                <a:ea typeface="Calibri"/>
                <a:cs typeface="Calibri"/>
                <a:sym typeface="Calibri"/>
              </a:rPr>
              <a:t>No Testing ↑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 rot="-5400000">
            <a:off x="91440" y="2926080"/>
            <a:ext cx="457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0B981"/>
                </a:solidFill>
                <a:latin typeface="Calibri"/>
                <a:ea typeface="Calibri"/>
                <a:cs typeface="Calibri"/>
                <a:sym typeface="Calibri"/>
              </a:rPr>
              <a:t>↓ With Testing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640080" y="1463040"/>
            <a:ext cx="3840480" cy="1508760"/>
          </a:xfrm>
          <a:prstGeom prst="roundRect">
            <a:avLst>
              <a:gd fmla="val 6061" name="adj"/>
            </a:avLst>
          </a:prstGeom>
          <a:solidFill>
            <a:srgbClr val="FEE2E2"/>
          </a:solidFill>
          <a:ln cap="flat" cmpd="sng" w="2540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5"/>
          <p:cNvSpPr/>
          <p:nvPr/>
        </p:nvSpPr>
        <p:spPr>
          <a:xfrm>
            <a:off x="777240" y="1554480"/>
            <a:ext cx="22860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No AI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Adopt nothing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3200400" y="1572768"/>
            <a:ext cx="10972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EF4444"/>
                </a:solidFill>
                <a:latin typeface="Calibri"/>
                <a:ea typeface="Calibri"/>
                <a:cs typeface="Calibri"/>
                <a:sym typeface="Calibri"/>
              </a:rPr>
              <a:t>❌ LOSE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777240" y="2148840"/>
            <a:ext cx="35661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Miss the efficiency wave. Competitors automate you out of the market.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4754880" y="1463040"/>
            <a:ext cx="3840480" cy="1508760"/>
          </a:xfrm>
          <a:prstGeom prst="roundRect">
            <a:avLst>
              <a:gd fmla="val 6061" name="adj"/>
            </a:avLst>
          </a:prstGeom>
          <a:solidFill>
            <a:srgbClr val="FEF3C7"/>
          </a:solidFill>
          <a:ln cap="flat" cmpd="sng" w="254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4892040" y="1554480"/>
            <a:ext cx="22860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AI, No Testing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Ship and hope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5"/>
          <p:cNvSpPr/>
          <p:nvPr/>
        </p:nvSpPr>
        <p:spPr>
          <a:xfrm>
            <a:off x="7315200" y="1572768"/>
            <a:ext cx="10972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59E0B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59E0B"/>
                </a:solidFill>
                <a:latin typeface="Calibri"/>
                <a:ea typeface="Calibri"/>
                <a:cs typeface="Calibri"/>
                <a:sym typeface="Calibri"/>
              </a:rPr>
              <a:t>⚠️ DANGEROUS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5"/>
          <p:cNvSpPr/>
          <p:nvPr/>
        </p:nvSpPr>
        <p:spPr>
          <a:xfrm>
            <a:off x="4892040" y="2148840"/>
            <a:ext cx="35661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Agent approves fraudulent claim, gives wrong advice, hallucinates policy. One incident costs millions.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5"/>
          <p:cNvSpPr/>
          <p:nvPr/>
        </p:nvSpPr>
        <p:spPr>
          <a:xfrm>
            <a:off x="640080" y="3108960"/>
            <a:ext cx="3840480" cy="1508760"/>
          </a:xfrm>
          <a:prstGeom prst="roundRect">
            <a:avLst>
              <a:gd fmla="val 6061" name="adj"/>
            </a:avLst>
          </a:prstGeom>
          <a:solidFill>
            <a:srgbClr val="E0F2FE"/>
          </a:solidFill>
          <a:ln cap="flat" cmpd="sng" w="25400">
            <a:solidFill>
              <a:srgbClr val="3B82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777240" y="3200400"/>
            <a:ext cx="22860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Testing, No AI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Test the old stack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5"/>
          <p:cNvSpPr/>
          <p:nvPr/>
        </p:nvSpPr>
        <p:spPr>
          <a:xfrm>
            <a:off x="3200400" y="3218688"/>
            <a:ext cx="10972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B82F6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3B82F6"/>
                </a:solidFill>
                <a:latin typeface="Calibri"/>
                <a:ea typeface="Calibri"/>
                <a:cs typeface="Calibri"/>
                <a:sym typeface="Calibri"/>
              </a:rPr>
              <a:t>🔵 STANDING STILL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777240" y="3794760"/>
            <a:ext cx="35661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Well-governed legacy, but no AI advantage. Safe but slow. Losing ground every quarter.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4754880" y="3108960"/>
            <a:ext cx="3840480" cy="1508760"/>
          </a:xfrm>
          <a:prstGeom prst="roundRect">
            <a:avLst>
              <a:gd fmla="val 6061" name="adj"/>
            </a:avLst>
          </a:prstGeom>
          <a:solidFill>
            <a:srgbClr val="D1FAE5"/>
          </a:solidFill>
          <a:ln cap="flat" cmpd="sng" w="254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4892040" y="3200400"/>
            <a:ext cx="22860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AI + Testing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Move fast, safely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5"/>
          <p:cNvSpPr/>
          <p:nvPr/>
        </p:nvSpPr>
        <p:spPr>
          <a:xfrm>
            <a:off x="7315200" y="3218688"/>
            <a:ext cx="10972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10B981"/>
                </a:solidFill>
                <a:latin typeface="Calibri"/>
                <a:ea typeface="Calibri"/>
                <a:cs typeface="Calibri"/>
                <a:sym typeface="Calibri"/>
              </a:rPr>
              <a:t>✅ WIN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5"/>
          <p:cNvSpPr/>
          <p:nvPr/>
        </p:nvSpPr>
        <p:spPr>
          <a:xfrm>
            <a:off x="4892040" y="3794760"/>
            <a:ext cx="35661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Agents validated before production. Confidence to ship. Audit trail for regulators. Speed + safety.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WHAT ACTUALLY HAPPENS WHEN AI AGENTS GO UNTESTED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6"/>
          <p:cNvSpPr/>
          <p:nvPr/>
        </p:nvSpPr>
        <p:spPr>
          <a:xfrm>
            <a:off x="457200" y="594360"/>
            <a:ext cx="82296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Real failure modes in finance, insurance &amp; regulated industries.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365760" y="1371600"/>
            <a:ext cx="2697480" cy="1600200"/>
          </a:xfrm>
          <a:prstGeom prst="roundRect">
            <a:avLst>
              <a:gd fmla="val 5714" name="adj"/>
            </a:avLst>
          </a:prstGeom>
          <a:solidFill>
            <a:srgbClr val="111827"/>
          </a:solidFill>
          <a:ln cap="flat" cmpd="sng" w="1015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6"/>
          <p:cNvSpPr/>
          <p:nvPr/>
        </p:nvSpPr>
        <p:spPr>
          <a:xfrm>
            <a:off x="502920" y="146304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F4444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6"/>
          <p:cNvSpPr/>
          <p:nvPr/>
        </p:nvSpPr>
        <p:spPr>
          <a:xfrm>
            <a:off x="960120" y="1463040"/>
            <a:ext cx="2011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Wrong financial advice at scale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6"/>
          <p:cNvSpPr/>
          <p:nvPr/>
        </p:nvSpPr>
        <p:spPr>
          <a:xfrm>
            <a:off x="502920" y="1847088"/>
            <a:ext cx="24688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LLM update changes behavior. 10,000 customers get incorrect guidance before anyone notices.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6"/>
          <p:cNvSpPr/>
          <p:nvPr/>
        </p:nvSpPr>
        <p:spPr>
          <a:xfrm>
            <a:off x="502920" y="2560320"/>
            <a:ext cx="2423160" cy="292608"/>
          </a:xfrm>
          <a:prstGeom prst="roundRect">
            <a:avLst>
              <a:gd fmla="val 18750" name="adj"/>
            </a:avLst>
          </a:prstGeom>
          <a:solidFill>
            <a:srgbClr val="EF4444">
              <a:alpha val="1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6"/>
          <p:cNvSpPr/>
          <p:nvPr/>
        </p:nvSpPr>
        <p:spPr>
          <a:xfrm>
            <a:off x="502920" y="2560320"/>
            <a:ext cx="24231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CA5A5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CA5A5"/>
                </a:solidFill>
                <a:latin typeface="Calibri"/>
                <a:ea typeface="Calibri"/>
                <a:cs typeface="Calibri"/>
                <a:sym typeface="Calibri"/>
              </a:rPr>
              <a:t>⚡ Regulatory fine + brand damage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6"/>
          <p:cNvSpPr/>
          <p:nvPr/>
        </p:nvSpPr>
        <p:spPr>
          <a:xfrm>
            <a:off x="3246120" y="1371600"/>
            <a:ext cx="2697480" cy="1600200"/>
          </a:xfrm>
          <a:prstGeom prst="roundRect">
            <a:avLst>
              <a:gd fmla="val 5714" name="adj"/>
            </a:avLst>
          </a:prstGeom>
          <a:solidFill>
            <a:srgbClr val="111827"/>
          </a:solidFill>
          <a:ln cap="flat" cmpd="sng" w="1015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3383280" y="146304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F4444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6"/>
          <p:cNvSpPr/>
          <p:nvPr/>
        </p:nvSpPr>
        <p:spPr>
          <a:xfrm>
            <a:off x="3840480" y="1463040"/>
            <a:ext cx="2011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Hallucinated compliance responses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6"/>
          <p:cNvSpPr/>
          <p:nvPr/>
        </p:nvSpPr>
        <p:spPr>
          <a:xfrm>
            <a:off x="3383280" y="1847088"/>
            <a:ext cx="24688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Agent cites a policy that doesn't exist. In pharma, insurance, or banking — that's a liability event.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3383280" y="2560320"/>
            <a:ext cx="2423160" cy="292608"/>
          </a:xfrm>
          <a:prstGeom prst="roundRect">
            <a:avLst>
              <a:gd fmla="val 18750" name="adj"/>
            </a:avLst>
          </a:prstGeom>
          <a:solidFill>
            <a:srgbClr val="EF4444">
              <a:alpha val="1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6"/>
          <p:cNvSpPr/>
          <p:nvPr/>
        </p:nvSpPr>
        <p:spPr>
          <a:xfrm>
            <a:off x="3383280" y="2560320"/>
            <a:ext cx="24231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CA5A5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CA5A5"/>
                </a:solidFill>
                <a:latin typeface="Calibri"/>
                <a:ea typeface="Calibri"/>
                <a:cs typeface="Calibri"/>
                <a:sym typeface="Calibri"/>
              </a:rPr>
              <a:t>⚡ Legal exposure + audit failure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6"/>
          <p:cNvSpPr/>
          <p:nvPr/>
        </p:nvSpPr>
        <p:spPr>
          <a:xfrm>
            <a:off x="6126480" y="1371600"/>
            <a:ext cx="2697480" cy="1600200"/>
          </a:xfrm>
          <a:prstGeom prst="roundRect">
            <a:avLst>
              <a:gd fmla="val 5714" name="adj"/>
            </a:avLst>
          </a:prstGeom>
          <a:solidFill>
            <a:srgbClr val="111827"/>
          </a:solidFill>
          <a:ln cap="flat" cmpd="sng" w="1015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6"/>
          <p:cNvSpPr/>
          <p:nvPr/>
        </p:nvSpPr>
        <p:spPr>
          <a:xfrm>
            <a:off x="6263640" y="146304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F4444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6"/>
          <p:cNvSpPr/>
          <p:nvPr/>
        </p:nvSpPr>
        <p:spPr>
          <a:xfrm>
            <a:off x="6720840" y="1463040"/>
            <a:ext cx="2011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Silent failure after model change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6263640" y="1847088"/>
            <a:ext cx="24688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You swap GPT-4 for GPT-4o. No test suite. The agent that worked last week now misroutes 30% of calls.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6"/>
          <p:cNvSpPr/>
          <p:nvPr/>
        </p:nvSpPr>
        <p:spPr>
          <a:xfrm>
            <a:off x="6263640" y="2560320"/>
            <a:ext cx="2423160" cy="292608"/>
          </a:xfrm>
          <a:prstGeom prst="roundRect">
            <a:avLst>
              <a:gd fmla="val 18750" name="adj"/>
            </a:avLst>
          </a:prstGeom>
          <a:solidFill>
            <a:srgbClr val="EF4444">
              <a:alpha val="1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6"/>
          <p:cNvSpPr/>
          <p:nvPr/>
        </p:nvSpPr>
        <p:spPr>
          <a:xfrm>
            <a:off x="6263640" y="2560320"/>
            <a:ext cx="24231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CA5A5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CA5A5"/>
                </a:solidFill>
                <a:latin typeface="Calibri"/>
                <a:ea typeface="Calibri"/>
                <a:cs typeface="Calibri"/>
                <a:sym typeface="Calibri"/>
              </a:rPr>
              <a:t>⚡ Customer churn + SLA breach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365760" y="3108960"/>
            <a:ext cx="2697480" cy="1600200"/>
          </a:xfrm>
          <a:prstGeom prst="roundRect">
            <a:avLst>
              <a:gd fmla="val 5714" name="adj"/>
            </a:avLst>
          </a:prstGeom>
          <a:solidFill>
            <a:srgbClr val="111827"/>
          </a:solidFill>
          <a:ln cap="flat" cmpd="sng" w="1015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6"/>
          <p:cNvSpPr/>
          <p:nvPr/>
        </p:nvSpPr>
        <p:spPr>
          <a:xfrm>
            <a:off x="502920" y="32004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F4444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6"/>
          <p:cNvSpPr/>
          <p:nvPr/>
        </p:nvSpPr>
        <p:spPr>
          <a:xfrm>
            <a:off x="960120" y="3200400"/>
            <a:ext cx="2011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Multi-step agent cascade failure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6"/>
          <p:cNvSpPr/>
          <p:nvPr/>
        </p:nvSpPr>
        <p:spPr>
          <a:xfrm>
            <a:off x="502920" y="3584448"/>
            <a:ext cx="24688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Agent A passes bad data to Agent B. By step 4, a loan is approved for the wrong amount.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6"/>
          <p:cNvSpPr/>
          <p:nvPr/>
        </p:nvSpPr>
        <p:spPr>
          <a:xfrm>
            <a:off x="502920" y="4297680"/>
            <a:ext cx="2423160" cy="292608"/>
          </a:xfrm>
          <a:prstGeom prst="roundRect">
            <a:avLst>
              <a:gd fmla="val 18750" name="adj"/>
            </a:avLst>
          </a:prstGeom>
          <a:solidFill>
            <a:srgbClr val="EF4444">
              <a:alpha val="1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6"/>
          <p:cNvSpPr/>
          <p:nvPr/>
        </p:nvSpPr>
        <p:spPr>
          <a:xfrm>
            <a:off x="502920" y="4297680"/>
            <a:ext cx="24231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CA5A5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CA5A5"/>
                </a:solidFill>
                <a:latin typeface="Calibri"/>
                <a:ea typeface="Calibri"/>
                <a:cs typeface="Calibri"/>
                <a:sym typeface="Calibri"/>
              </a:rPr>
              <a:t>⚡ Fraud risk + ops cost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6"/>
          <p:cNvSpPr/>
          <p:nvPr/>
        </p:nvSpPr>
        <p:spPr>
          <a:xfrm>
            <a:off x="3246120" y="3108960"/>
            <a:ext cx="2697480" cy="1600200"/>
          </a:xfrm>
          <a:prstGeom prst="roundRect">
            <a:avLst>
              <a:gd fmla="val 5714" name="adj"/>
            </a:avLst>
          </a:prstGeom>
          <a:solidFill>
            <a:srgbClr val="111827"/>
          </a:solidFill>
          <a:ln cap="flat" cmpd="sng" w="1015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"/>
          <p:cNvSpPr/>
          <p:nvPr/>
        </p:nvSpPr>
        <p:spPr>
          <a:xfrm>
            <a:off x="3383280" y="32004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F4444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6"/>
          <p:cNvSpPr/>
          <p:nvPr/>
        </p:nvSpPr>
        <p:spPr>
          <a:xfrm>
            <a:off x="3840480" y="3200400"/>
            <a:ext cx="2011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Voice agent misunderstood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6"/>
          <p:cNvSpPr/>
          <p:nvPr/>
        </p:nvSpPr>
        <p:spPr>
          <a:xfrm>
            <a:off x="3383280" y="3584448"/>
            <a:ext cx="24688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Accents, noise, interruptions — voice agents fail silently. Call dropped or misdirected.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6"/>
          <p:cNvSpPr/>
          <p:nvPr/>
        </p:nvSpPr>
        <p:spPr>
          <a:xfrm>
            <a:off x="3383280" y="4297680"/>
            <a:ext cx="2423160" cy="292608"/>
          </a:xfrm>
          <a:prstGeom prst="roundRect">
            <a:avLst>
              <a:gd fmla="val 18750" name="adj"/>
            </a:avLst>
          </a:prstGeom>
          <a:solidFill>
            <a:srgbClr val="EF4444">
              <a:alpha val="1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"/>
          <p:cNvSpPr/>
          <p:nvPr/>
        </p:nvSpPr>
        <p:spPr>
          <a:xfrm>
            <a:off x="3383280" y="4297680"/>
            <a:ext cx="24231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CA5A5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CA5A5"/>
                </a:solidFill>
                <a:latin typeface="Calibri"/>
                <a:ea typeface="Calibri"/>
                <a:cs typeface="Calibri"/>
                <a:sym typeface="Calibri"/>
              </a:rPr>
              <a:t>⚡ NPS drop + repeat handle cost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6"/>
          <p:cNvSpPr/>
          <p:nvPr/>
        </p:nvSpPr>
        <p:spPr>
          <a:xfrm>
            <a:off x="6126480" y="3108960"/>
            <a:ext cx="2697480" cy="1600200"/>
          </a:xfrm>
          <a:prstGeom prst="roundRect">
            <a:avLst>
              <a:gd fmla="val 5714" name="adj"/>
            </a:avLst>
          </a:prstGeom>
          <a:solidFill>
            <a:srgbClr val="111827"/>
          </a:solidFill>
          <a:ln cap="flat" cmpd="sng" w="1015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6"/>
          <p:cNvSpPr/>
          <p:nvPr/>
        </p:nvSpPr>
        <p:spPr>
          <a:xfrm>
            <a:off x="6263640" y="32004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F4444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6"/>
          <p:cNvSpPr/>
          <p:nvPr/>
        </p:nvSpPr>
        <p:spPr>
          <a:xfrm>
            <a:off x="6720840" y="3200400"/>
            <a:ext cx="2011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 audit trail for regulators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6"/>
          <p:cNvSpPr/>
          <p:nvPr/>
        </p:nvSpPr>
        <p:spPr>
          <a:xfrm>
            <a:off x="6263640" y="3584448"/>
            <a:ext cx="24688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BACEN, SUSEP, CVM ask: 'How did this agent decide?' Without test logs, you have no answer.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6263640" y="4297680"/>
            <a:ext cx="2423160" cy="292608"/>
          </a:xfrm>
          <a:prstGeom prst="roundRect">
            <a:avLst>
              <a:gd fmla="val 18750" name="adj"/>
            </a:avLst>
          </a:prstGeom>
          <a:solidFill>
            <a:srgbClr val="EF4444">
              <a:alpha val="1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"/>
          <p:cNvSpPr/>
          <p:nvPr/>
        </p:nvSpPr>
        <p:spPr>
          <a:xfrm>
            <a:off x="6263640" y="4297680"/>
            <a:ext cx="24231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CA5A5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CA5A5"/>
                </a:solidFill>
                <a:latin typeface="Calibri"/>
                <a:ea typeface="Calibri"/>
                <a:cs typeface="Calibri"/>
                <a:sym typeface="Calibri"/>
              </a:rPr>
              <a:t>⚡ Compliance risk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THE INVISIBLE RISK MOST TEAMS MISS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7"/>
          <p:cNvSpPr/>
          <p:nvPr/>
        </p:nvSpPr>
        <p:spPr>
          <a:xfrm>
            <a:off x="457200" y="594360"/>
            <a:ext cx="5029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When the LLM changes,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everything can break.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7"/>
          <p:cNvSpPr/>
          <p:nvPr/>
        </p:nvSpPr>
        <p:spPr>
          <a:xfrm>
            <a:off x="457200" y="2011680"/>
            <a:ext cx="47548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AI providers update models constantly.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Your agent's behavior changes with every update — even if you changed nothing.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>
            <a:off x="365760" y="2971800"/>
            <a:ext cx="1508760" cy="1371600"/>
          </a:xfrm>
          <a:prstGeom prst="roundRect">
            <a:avLst>
              <a:gd fmla="val 6667" name="adj"/>
            </a:avLst>
          </a:prstGeom>
          <a:solidFill>
            <a:srgbClr val="3B82F6">
              <a:alpha val="12156"/>
            </a:srgbClr>
          </a:solidFill>
          <a:ln cap="flat" cmpd="sng" w="19050">
            <a:solidFill>
              <a:srgbClr val="3B82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7"/>
          <p:cNvSpPr/>
          <p:nvPr/>
        </p:nvSpPr>
        <p:spPr>
          <a:xfrm>
            <a:off x="365760" y="3063240"/>
            <a:ext cx="15087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🔄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>
            <a:off x="365760" y="3520440"/>
            <a:ext cx="15087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LLM provider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releases update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>
            <a:off x="1874520" y="3474720"/>
            <a:ext cx="182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/>
          <p:nvPr/>
        </p:nvSpPr>
        <p:spPr>
          <a:xfrm>
            <a:off x="2057400" y="2971800"/>
            <a:ext cx="1508760" cy="1371600"/>
          </a:xfrm>
          <a:prstGeom prst="roundRect">
            <a:avLst>
              <a:gd fmla="val 6667" name="adj"/>
            </a:avLst>
          </a:prstGeom>
          <a:solidFill>
            <a:srgbClr val="F59E0B">
              <a:alpha val="12156"/>
            </a:srgbClr>
          </a:solidFill>
          <a:ln cap="flat" cmpd="sng" w="1905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7"/>
          <p:cNvSpPr/>
          <p:nvPr/>
        </p:nvSpPr>
        <p:spPr>
          <a:xfrm>
            <a:off x="2057400" y="3063240"/>
            <a:ext cx="15087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⚠️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/>
          <p:nvPr/>
        </p:nvSpPr>
        <p:spPr>
          <a:xfrm>
            <a:off x="2057400" y="3520440"/>
            <a:ext cx="15087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Your agent's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behavior shifts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"/>
          <p:cNvSpPr/>
          <p:nvPr/>
        </p:nvSpPr>
        <p:spPr>
          <a:xfrm>
            <a:off x="3566160" y="3474720"/>
            <a:ext cx="182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7"/>
          <p:cNvSpPr/>
          <p:nvPr/>
        </p:nvSpPr>
        <p:spPr>
          <a:xfrm>
            <a:off x="3749040" y="2971800"/>
            <a:ext cx="1508760" cy="1371600"/>
          </a:xfrm>
          <a:prstGeom prst="roundRect">
            <a:avLst>
              <a:gd fmla="val 6667" name="adj"/>
            </a:avLst>
          </a:prstGeom>
          <a:solidFill>
            <a:srgbClr val="EF4444">
              <a:alpha val="12156"/>
            </a:srgbClr>
          </a:solidFill>
          <a:ln cap="flat" cmpd="sng" w="1905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"/>
          <p:cNvSpPr/>
          <p:nvPr/>
        </p:nvSpPr>
        <p:spPr>
          <a:xfrm>
            <a:off x="3749040" y="3063240"/>
            <a:ext cx="15087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🔕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3749040" y="3520440"/>
            <a:ext cx="15087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No testing =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no early warning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7"/>
          <p:cNvSpPr/>
          <p:nvPr/>
        </p:nvSpPr>
        <p:spPr>
          <a:xfrm>
            <a:off x="5257800" y="3474720"/>
            <a:ext cx="182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7"/>
          <p:cNvSpPr/>
          <p:nvPr/>
        </p:nvSpPr>
        <p:spPr>
          <a:xfrm>
            <a:off x="5440680" y="2971800"/>
            <a:ext cx="1508760" cy="1371600"/>
          </a:xfrm>
          <a:prstGeom prst="roundRect">
            <a:avLst>
              <a:gd fmla="val 6667" name="adj"/>
            </a:avLst>
          </a:prstGeom>
          <a:solidFill>
            <a:srgbClr val="7C3AED">
              <a:alpha val="12156"/>
            </a:srgbClr>
          </a:solidFill>
          <a:ln cap="flat" cmpd="sng" w="190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7"/>
          <p:cNvSpPr/>
          <p:nvPr/>
        </p:nvSpPr>
        <p:spPr>
          <a:xfrm>
            <a:off x="5440680" y="3063240"/>
            <a:ext cx="15087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🚨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7"/>
          <p:cNvSpPr/>
          <p:nvPr/>
        </p:nvSpPr>
        <p:spPr>
          <a:xfrm>
            <a:off x="5440680" y="3520440"/>
            <a:ext cx="15087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Customer or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regulator notices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7"/>
          <p:cNvSpPr/>
          <p:nvPr/>
        </p:nvSpPr>
        <p:spPr>
          <a:xfrm>
            <a:off x="6949440" y="3474720"/>
            <a:ext cx="182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7132320" y="2971800"/>
            <a:ext cx="1508760" cy="1371600"/>
          </a:xfrm>
          <a:prstGeom prst="roundRect">
            <a:avLst>
              <a:gd fmla="val 6667" name="adj"/>
            </a:avLst>
          </a:prstGeom>
          <a:solidFill>
            <a:srgbClr val="EF4444">
              <a:alpha val="12156"/>
            </a:srgbClr>
          </a:solidFill>
          <a:ln cap="flat" cmpd="sng" w="19050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7"/>
          <p:cNvSpPr/>
          <p:nvPr/>
        </p:nvSpPr>
        <p:spPr>
          <a:xfrm>
            <a:off x="7132320" y="3063240"/>
            <a:ext cx="15087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💸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7"/>
          <p:cNvSpPr/>
          <p:nvPr/>
        </p:nvSpPr>
        <p:spPr>
          <a:xfrm>
            <a:off x="7132320" y="3520440"/>
            <a:ext cx="15087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Incident,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cost, damage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5669280" y="594360"/>
            <a:ext cx="3108960" cy="2194560"/>
          </a:xfrm>
          <a:prstGeom prst="roundRect">
            <a:avLst>
              <a:gd fmla="val 5000" name="adj"/>
            </a:avLst>
          </a:prstGeom>
          <a:solidFill>
            <a:srgbClr val="FEF3C7"/>
          </a:solidFill>
          <a:ln cap="flat" cmpd="sng" w="1905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7"/>
          <p:cNvSpPr/>
          <p:nvPr/>
        </p:nvSpPr>
        <p:spPr>
          <a:xfrm>
            <a:off x="5852160" y="685800"/>
            <a:ext cx="2743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🔄  Model changes happen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without notice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5852160" y="1234440"/>
            <a:ext cx="2743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OpenAI, Anthropic, Google —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all push model updates silently.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GPT-4 → GPT-4o changed output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behavior for thousands of apps.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7"/>
          <p:cNvSpPr/>
          <p:nvPr/>
        </p:nvSpPr>
        <p:spPr>
          <a:xfrm>
            <a:off x="457200" y="4663440"/>
            <a:ext cx="8229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Testing is your early warning system.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HOW CONTEXTQA WORKS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/>
          <p:nvPr/>
        </p:nvSpPr>
        <p:spPr>
          <a:xfrm>
            <a:off x="457200" y="594360"/>
            <a:ext cx="82296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From AI agent spec to go-live confidence — in four steps.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8"/>
          <p:cNvSpPr/>
          <p:nvPr/>
        </p:nvSpPr>
        <p:spPr>
          <a:xfrm>
            <a:off x="914400" y="1417320"/>
            <a:ext cx="822960" cy="82296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8"/>
          <p:cNvSpPr/>
          <p:nvPr/>
        </p:nvSpPr>
        <p:spPr>
          <a:xfrm>
            <a:off x="914400" y="141732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8"/>
          <p:cNvSpPr/>
          <p:nvPr/>
        </p:nvSpPr>
        <p:spPr>
          <a:xfrm>
            <a:off x="274320" y="2331720"/>
            <a:ext cx="1965960" cy="2377440"/>
          </a:xfrm>
          <a:prstGeom prst="roundRect">
            <a:avLst>
              <a:gd fmla="val 4651" name="adj"/>
            </a:avLst>
          </a:prstGeom>
          <a:solidFill>
            <a:srgbClr val="F7F9FC"/>
          </a:solidFill>
          <a:ln>
            <a:noFill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8"/>
          <p:cNvSpPr/>
          <p:nvPr/>
        </p:nvSpPr>
        <p:spPr>
          <a:xfrm>
            <a:off x="365760" y="2423160"/>
            <a:ext cx="1783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Describe the agent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8"/>
          <p:cNvSpPr/>
          <p:nvPr/>
        </p:nvSpPr>
        <p:spPr>
          <a:xfrm>
            <a:off x="365760" y="2971800"/>
            <a:ext cx="178308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Define what the agent should do: channels, personas, scenarios. Finance-specific templates included.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8"/>
          <p:cNvSpPr/>
          <p:nvPr/>
        </p:nvSpPr>
        <p:spPr>
          <a:xfrm>
            <a:off x="2240280" y="2651760"/>
            <a:ext cx="182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8"/>
          <p:cNvSpPr/>
          <p:nvPr/>
        </p:nvSpPr>
        <p:spPr>
          <a:xfrm>
            <a:off x="3063240" y="1417320"/>
            <a:ext cx="822960" cy="8229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8"/>
          <p:cNvSpPr/>
          <p:nvPr/>
        </p:nvSpPr>
        <p:spPr>
          <a:xfrm>
            <a:off x="3063240" y="141732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8"/>
          <p:cNvSpPr/>
          <p:nvPr/>
        </p:nvSpPr>
        <p:spPr>
          <a:xfrm>
            <a:off x="2423160" y="2331720"/>
            <a:ext cx="1965960" cy="2377440"/>
          </a:xfrm>
          <a:prstGeom prst="roundRect">
            <a:avLst>
              <a:gd fmla="val 4651" name="adj"/>
            </a:avLst>
          </a:prstGeom>
          <a:solidFill>
            <a:srgbClr val="F7F9FC"/>
          </a:solidFill>
          <a:ln>
            <a:noFill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8"/>
          <p:cNvSpPr/>
          <p:nvPr/>
        </p:nvSpPr>
        <p:spPr>
          <a:xfrm>
            <a:off x="2514600" y="2423160"/>
            <a:ext cx="1783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Run real scenarios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2514600" y="2971800"/>
            <a:ext cx="178308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Simulate thousands of real conversations. With accents, edge cases, adversarial inputs. Black-box — no orchestration access needed.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4389120" y="2651760"/>
            <a:ext cx="182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8"/>
          <p:cNvSpPr/>
          <p:nvPr/>
        </p:nvSpPr>
        <p:spPr>
          <a:xfrm>
            <a:off x="5212080" y="1417320"/>
            <a:ext cx="822960" cy="82296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5212080" y="141732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4572000" y="2331720"/>
            <a:ext cx="1965960" cy="2377440"/>
          </a:xfrm>
          <a:prstGeom prst="roundRect">
            <a:avLst>
              <a:gd fmla="val 4651" name="adj"/>
            </a:avLst>
          </a:prstGeom>
          <a:solidFill>
            <a:srgbClr val="F7F9FC"/>
          </a:solidFill>
          <a:ln>
            <a:noFill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8"/>
          <p:cNvSpPr/>
          <p:nvPr/>
        </p:nvSpPr>
        <p:spPr>
          <a:xfrm>
            <a:off x="4663440" y="2423160"/>
            <a:ext cx="1783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Validate every layer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4663440" y="2971800"/>
            <a:ext cx="178308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AI judge checks: Did it say the right thing? Call the right tool? Follow compliance rules? Handle model changes?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8"/>
          <p:cNvSpPr/>
          <p:nvPr/>
        </p:nvSpPr>
        <p:spPr>
          <a:xfrm>
            <a:off x="6537960" y="2651760"/>
            <a:ext cx="182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7360920" y="1417320"/>
            <a:ext cx="822960" cy="8229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8"/>
          <p:cNvSpPr/>
          <p:nvPr/>
        </p:nvSpPr>
        <p:spPr>
          <a:xfrm>
            <a:off x="7360920" y="141732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8"/>
          <p:cNvSpPr/>
          <p:nvPr/>
        </p:nvSpPr>
        <p:spPr>
          <a:xfrm>
            <a:off x="6720840" y="2331720"/>
            <a:ext cx="1965960" cy="2377440"/>
          </a:xfrm>
          <a:prstGeom prst="roundRect">
            <a:avLst>
              <a:gd fmla="val 4651" name="adj"/>
            </a:avLst>
          </a:prstGeom>
          <a:solidFill>
            <a:srgbClr val="F7F9FC"/>
          </a:solidFill>
          <a:ln>
            <a:noFill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8"/>
          <p:cNvSpPr/>
          <p:nvPr/>
        </p:nvSpPr>
        <p:spPr>
          <a:xfrm>
            <a:off x="6812280" y="2423160"/>
            <a:ext cx="1783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Get a clear verdict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6812280" y="2971800"/>
            <a:ext cx="178308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Pass/fail report your CTO, risk team, and regulator can read. Evidence you can sign off on.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365760" y="4663440"/>
            <a:ext cx="8412480" cy="411480"/>
          </a:xfrm>
          <a:prstGeom prst="roundRect">
            <a:avLst>
              <a:gd fmla="val 17778" name="adj"/>
            </a:avLst>
          </a:prstGeom>
          <a:solidFill>
            <a:srgbClr val="0D1B2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8"/>
          <p:cNvSpPr/>
          <p:nvPr/>
        </p:nvSpPr>
        <p:spPr>
          <a:xfrm>
            <a:off x="365760" y="4663440"/>
            <a:ext cx="84124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Works for: chat agents · voice agents (Amazon Connect) · multi-agent flows · API agents · n8n workflows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9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FASTER FEEDBACK · SMARTER DEVELOPERS · BETTER AGENTS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9"/>
          <p:cNvSpPr/>
          <p:nvPr/>
        </p:nvSpPr>
        <p:spPr>
          <a:xfrm>
            <a:off x="457200" y="594360"/>
            <a:ext cx="82296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Every test run is a dev improvement loop.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9"/>
          <p:cNvSpPr/>
          <p:nvPr/>
        </p:nvSpPr>
        <p:spPr>
          <a:xfrm>
            <a:off x="365760" y="1408176"/>
            <a:ext cx="457200" cy="45720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9"/>
          <p:cNvSpPr/>
          <p:nvPr/>
        </p:nvSpPr>
        <p:spPr>
          <a:xfrm>
            <a:off x="365760" y="140817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960120" y="1408176"/>
            <a:ext cx="3291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🚀  Agent ships a change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9"/>
          <p:cNvSpPr/>
          <p:nvPr/>
        </p:nvSpPr>
        <p:spPr>
          <a:xfrm>
            <a:off x="502920" y="1874520"/>
            <a:ext cx="2743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↓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9"/>
          <p:cNvSpPr/>
          <p:nvPr/>
        </p:nvSpPr>
        <p:spPr>
          <a:xfrm>
            <a:off x="365760" y="2066544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9"/>
          <p:cNvSpPr/>
          <p:nvPr/>
        </p:nvSpPr>
        <p:spPr>
          <a:xfrm>
            <a:off x="365760" y="2066544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"/>
          <p:cNvSpPr/>
          <p:nvPr/>
        </p:nvSpPr>
        <p:spPr>
          <a:xfrm>
            <a:off x="960120" y="2066544"/>
            <a:ext cx="3291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⚡  ContextQA runs full suite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9"/>
          <p:cNvSpPr/>
          <p:nvPr/>
        </p:nvSpPr>
        <p:spPr>
          <a:xfrm>
            <a:off x="502920" y="2532888"/>
            <a:ext cx="2743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↓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9"/>
          <p:cNvSpPr/>
          <p:nvPr/>
        </p:nvSpPr>
        <p:spPr>
          <a:xfrm>
            <a:off x="365760" y="2724912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9"/>
          <p:cNvSpPr/>
          <p:nvPr/>
        </p:nvSpPr>
        <p:spPr>
          <a:xfrm>
            <a:off x="365760" y="272491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9"/>
          <p:cNvSpPr/>
          <p:nvPr/>
        </p:nvSpPr>
        <p:spPr>
          <a:xfrm>
            <a:off x="960120" y="2724912"/>
            <a:ext cx="3291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🔍  Failure report with root cause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9"/>
          <p:cNvSpPr/>
          <p:nvPr/>
        </p:nvSpPr>
        <p:spPr>
          <a:xfrm>
            <a:off x="502920" y="3191256"/>
            <a:ext cx="2743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↓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9"/>
          <p:cNvSpPr/>
          <p:nvPr/>
        </p:nvSpPr>
        <p:spPr>
          <a:xfrm>
            <a:off x="365760" y="338328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9"/>
          <p:cNvSpPr/>
          <p:nvPr/>
        </p:nvSpPr>
        <p:spPr>
          <a:xfrm>
            <a:off x="365760" y="338328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9"/>
          <p:cNvSpPr/>
          <p:nvPr/>
        </p:nvSpPr>
        <p:spPr>
          <a:xfrm>
            <a:off x="960120" y="3383280"/>
            <a:ext cx="3291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🛠️  Dev fixes before production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502920" y="3849624"/>
            <a:ext cx="2743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↓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365760" y="4041648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"/>
          <p:cNvSpPr/>
          <p:nvPr/>
        </p:nvSpPr>
        <p:spPr>
          <a:xfrm>
            <a:off x="365760" y="4041648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960120" y="4041648"/>
            <a:ext cx="3291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✅  Agent re-tested, passes, ships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9"/>
          <p:cNvSpPr/>
          <p:nvPr/>
        </p:nvSpPr>
        <p:spPr>
          <a:xfrm>
            <a:off x="4572000" y="1325880"/>
            <a:ext cx="4206240" cy="3566160"/>
          </a:xfrm>
          <a:prstGeom prst="roundRect">
            <a:avLst>
              <a:gd fmla="val 3077" name="adj"/>
            </a:avLst>
          </a:prstGeom>
          <a:solidFill>
            <a:srgbClr val="F7F9FC"/>
          </a:solidFill>
          <a:ln>
            <a:noFill/>
          </a:ln>
          <a:effectLst>
            <a:outerShdw blurRad="101600" rotWithShape="0" algn="bl" dir="27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9"/>
          <p:cNvSpPr/>
          <p:nvPr/>
        </p:nvSpPr>
        <p:spPr>
          <a:xfrm>
            <a:off x="4754880" y="1463040"/>
            <a:ext cx="38404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What developers get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4754880" y="1965960"/>
            <a:ext cx="3840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▸  Step-by-step failure trace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4754880" y="2194560"/>
            <a:ext cx="3840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Exactly which turn, which tool call, which response broke — not just 'it failed'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4754880" y="2496312"/>
            <a:ext cx="3840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▸  Conversation-level diff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4754880" y="2724912"/>
            <a:ext cx="3840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See how agent behavior changed between runs, model versions, or prompt edits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9"/>
          <p:cNvSpPr/>
          <p:nvPr/>
        </p:nvSpPr>
        <p:spPr>
          <a:xfrm>
            <a:off x="4754880" y="3026664"/>
            <a:ext cx="3840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▸  AI judge scoring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9"/>
          <p:cNvSpPr/>
          <p:nvPr/>
        </p:nvSpPr>
        <p:spPr>
          <a:xfrm>
            <a:off x="4754880" y="3255264"/>
            <a:ext cx="3840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Quality, accuracy, compliance, tone — scored per conversation, not just pass/fail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4754880" y="3557016"/>
            <a:ext cx="3840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▸  Regression alerts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4754880" y="3785616"/>
            <a:ext cx="3840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Auto-detect behavior drift when LLM is updated, even with no code change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9"/>
          <p:cNvSpPr/>
          <p:nvPr/>
        </p:nvSpPr>
        <p:spPr>
          <a:xfrm>
            <a:off x="4754880" y="4087368"/>
            <a:ext cx="3840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▸  Coverage gaps surface automatically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9"/>
          <p:cNvSpPr/>
          <p:nvPr/>
        </p:nvSpPr>
        <p:spPr>
          <a:xfrm>
            <a:off x="4754880" y="4315968"/>
            <a:ext cx="3840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Missing test scenarios identified and generated — you see blind spots before users do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BUILT-IN OBSERVABILITY — CONNECT YOUR ENTIRE AI STACK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457200" y="594360"/>
            <a:ext cx="82296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Test results flow into the tools your teams already use.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365760" y="1463040"/>
            <a:ext cx="2103120" cy="1097280"/>
          </a:xfrm>
          <a:prstGeom prst="roundRect">
            <a:avLst>
              <a:gd fmla="val 10000" name="adj"/>
            </a:avLst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0"/>
          <p:cNvSpPr/>
          <p:nvPr/>
        </p:nvSpPr>
        <p:spPr>
          <a:xfrm>
            <a:off x="365760" y="1463040"/>
            <a:ext cx="2103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ContextQA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Test Hub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2468880" y="1920240"/>
            <a:ext cx="3657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2926080" y="1417320"/>
            <a:ext cx="1920240" cy="1188720"/>
          </a:xfrm>
          <a:prstGeom prst="roundRect">
            <a:avLst>
              <a:gd fmla="val 7692" name="adj"/>
            </a:avLst>
          </a:prstGeom>
          <a:solidFill>
            <a:srgbClr val="111827"/>
          </a:solidFill>
          <a:ln cap="flat" cmpd="sng" w="19050">
            <a:solidFill>
              <a:srgbClr val="29B5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0"/>
          <p:cNvSpPr/>
          <p:nvPr/>
        </p:nvSpPr>
        <p:spPr>
          <a:xfrm>
            <a:off x="3017520" y="1508760"/>
            <a:ext cx="1737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❄️  Snowflake Cortex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3017520" y="1874520"/>
            <a:ext cx="1737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Data warehouse — test analytics at enterprise scale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0"/>
          <p:cNvSpPr/>
          <p:nvPr/>
        </p:nvSpPr>
        <p:spPr>
          <a:xfrm>
            <a:off x="4983480" y="1417320"/>
            <a:ext cx="1920240" cy="1188720"/>
          </a:xfrm>
          <a:prstGeom prst="roundRect">
            <a:avLst>
              <a:gd fmla="val 7692" name="adj"/>
            </a:avLst>
          </a:prstGeom>
          <a:solidFill>
            <a:srgbClr val="111827"/>
          </a:solidFill>
          <a:ln cap="flat" cmpd="sng" w="19050">
            <a:solidFill>
              <a:srgbClr val="6366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0"/>
          <p:cNvSpPr/>
          <p:nvPr/>
        </p:nvSpPr>
        <p:spPr>
          <a:xfrm>
            <a:off x="5074920" y="1508760"/>
            <a:ext cx="1737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🔭  Arize AI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5074920" y="1874520"/>
            <a:ext cx="1737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LLM observability — trace issues to conversation turns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0"/>
          <p:cNvSpPr/>
          <p:nvPr/>
        </p:nvSpPr>
        <p:spPr>
          <a:xfrm>
            <a:off x="7040880" y="1417320"/>
            <a:ext cx="1920240" cy="1188720"/>
          </a:xfrm>
          <a:prstGeom prst="roundRect">
            <a:avLst>
              <a:gd fmla="val 7692" name="adj"/>
            </a:avLst>
          </a:prstGeom>
          <a:solidFill>
            <a:srgbClr val="111827"/>
          </a:solidFill>
          <a:ln cap="flat" cmpd="sng" w="19050">
            <a:solidFill>
              <a:srgbClr val="A78BF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0"/>
          <p:cNvSpPr/>
          <p:nvPr/>
        </p:nvSpPr>
        <p:spPr>
          <a:xfrm>
            <a:off x="7132320" y="1508760"/>
            <a:ext cx="1737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🌐  Galileo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0"/>
          <p:cNvSpPr/>
          <p:nvPr/>
        </p:nvSpPr>
        <p:spPr>
          <a:xfrm>
            <a:off x="7132320" y="1874520"/>
            <a:ext cx="1737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LLM evals and hallucination detection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2926080" y="2743200"/>
            <a:ext cx="1920240" cy="1188720"/>
          </a:xfrm>
          <a:prstGeom prst="roundRect">
            <a:avLst>
              <a:gd fmla="val 7692" name="adj"/>
            </a:avLst>
          </a:prstGeom>
          <a:solidFill>
            <a:srgbClr val="111827"/>
          </a:solidFill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0"/>
          <p:cNvSpPr/>
          <p:nvPr/>
        </p:nvSpPr>
        <p:spPr>
          <a:xfrm>
            <a:off x="3017520" y="2834640"/>
            <a:ext cx="1737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☁️  AWS Bedrock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3017520" y="3200400"/>
            <a:ext cx="1737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Native agent testing for Bedrock-powered workflows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0"/>
          <p:cNvSpPr/>
          <p:nvPr/>
        </p:nvSpPr>
        <p:spPr>
          <a:xfrm>
            <a:off x="4983480" y="2743200"/>
            <a:ext cx="1920240" cy="1188720"/>
          </a:xfrm>
          <a:prstGeom prst="roundRect">
            <a:avLst>
              <a:gd fmla="val 7692" name="adj"/>
            </a:avLst>
          </a:prstGeom>
          <a:solidFill>
            <a:srgbClr val="111827"/>
          </a:solidFill>
          <a:ln cap="flat" cmpd="sng" w="19050">
            <a:solidFill>
              <a:srgbClr val="632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0"/>
          <p:cNvSpPr/>
          <p:nvPr/>
        </p:nvSpPr>
        <p:spPr>
          <a:xfrm>
            <a:off x="5074920" y="2834640"/>
            <a:ext cx="1737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📊  Datadog / Grafana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0"/>
          <p:cNvSpPr/>
          <p:nvPr/>
        </p:nvSpPr>
        <p:spPr>
          <a:xfrm>
            <a:off x="5074920" y="3200400"/>
            <a:ext cx="1737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Ops dashboards — failure rate, latency, health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0"/>
          <p:cNvSpPr/>
          <p:nvPr/>
        </p:nvSpPr>
        <p:spPr>
          <a:xfrm>
            <a:off x="7040880" y="2743200"/>
            <a:ext cx="1920240" cy="1188720"/>
          </a:xfrm>
          <a:prstGeom prst="roundRect">
            <a:avLst>
              <a:gd fmla="val 7692" name="adj"/>
            </a:avLst>
          </a:prstGeom>
          <a:solidFill>
            <a:srgbClr val="111827"/>
          </a:solidFill>
          <a:ln cap="flat" cmpd="sng" w="1905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0"/>
          <p:cNvSpPr/>
          <p:nvPr/>
        </p:nvSpPr>
        <p:spPr>
          <a:xfrm>
            <a:off x="7132320" y="2834640"/>
            <a:ext cx="1737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🔔  Slack · Jira · Linear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0"/>
          <p:cNvSpPr/>
          <p:nvPr/>
        </p:nvSpPr>
        <p:spPr>
          <a:xfrm>
            <a:off x="7132320" y="3200400"/>
            <a:ext cx="1737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Alerts and tickets auto-created on failure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0"/>
          <p:cNvSpPr/>
          <p:nvPr/>
        </p:nvSpPr>
        <p:spPr>
          <a:xfrm>
            <a:off x="365760" y="4617720"/>
            <a:ext cx="2697480" cy="457200"/>
          </a:xfrm>
          <a:prstGeom prst="roundRect">
            <a:avLst>
              <a:gd fmla="val 16000" name="adj"/>
            </a:avLst>
          </a:prstGeom>
          <a:solidFill>
            <a:srgbClr val="0D2940"/>
          </a:solidFill>
          <a:ln cap="flat" cmpd="sng" w="1015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0"/>
          <p:cNvSpPr/>
          <p:nvPr/>
        </p:nvSpPr>
        <p:spPr>
          <a:xfrm>
            <a:off x="457200" y="4617720"/>
            <a:ext cx="2514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📊  Operations Dashboard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0"/>
          <p:cNvSpPr/>
          <p:nvPr/>
        </p:nvSpPr>
        <p:spPr>
          <a:xfrm>
            <a:off x="457200" y="4828032"/>
            <a:ext cx="25146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AEC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A0AEC0"/>
                </a:solidFill>
                <a:latin typeface="Calibri"/>
                <a:ea typeface="Calibri"/>
                <a:cs typeface="Calibri"/>
                <a:sym typeface="Calibri"/>
              </a:rPr>
              <a:t>Agent health, failure rate, latency, credit consumption — live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0"/>
          <p:cNvSpPr/>
          <p:nvPr/>
        </p:nvSpPr>
        <p:spPr>
          <a:xfrm>
            <a:off x="3246120" y="4617720"/>
            <a:ext cx="2697480" cy="457200"/>
          </a:xfrm>
          <a:prstGeom prst="roundRect">
            <a:avLst>
              <a:gd fmla="val 16000" name="adj"/>
            </a:avLst>
          </a:prstGeom>
          <a:solidFill>
            <a:srgbClr val="0D2940"/>
          </a:solidFill>
          <a:ln cap="flat" cmpd="sng" w="1015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0"/>
          <p:cNvSpPr/>
          <p:nvPr/>
        </p:nvSpPr>
        <p:spPr>
          <a:xfrm>
            <a:off x="3337560" y="4617720"/>
            <a:ext cx="2514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🔒  Safety &amp; Compliance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0"/>
          <p:cNvSpPr/>
          <p:nvPr/>
        </p:nvSpPr>
        <p:spPr>
          <a:xfrm>
            <a:off x="3337560" y="4828032"/>
            <a:ext cx="25146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AEC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A0AEC0"/>
                </a:solidFill>
                <a:latin typeface="Calibri"/>
                <a:ea typeface="Calibri"/>
                <a:cs typeface="Calibri"/>
                <a:sym typeface="Calibri"/>
              </a:rPr>
              <a:t>Topic disable, kill switch, drift alerts, policy check scores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0"/>
          <p:cNvSpPr/>
          <p:nvPr/>
        </p:nvSpPr>
        <p:spPr>
          <a:xfrm>
            <a:off x="6126480" y="4617720"/>
            <a:ext cx="2697480" cy="457200"/>
          </a:xfrm>
          <a:prstGeom prst="roundRect">
            <a:avLst>
              <a:gd fmla="val 16000" name="adj"/>
            </a:avLst>
          </a:prstGeom>
          <a:solidFill>
            <a:srgbClr val="0D2940"/>
          </a:solidFill>
          <a:ln cap="flat" cmpd="sng" w="1015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0"/>
          <p:cNvSpPr/>
          <p:nvPr/>
        </p:nvSpPr>
        <p:spPr>
          <a:xfrm>
            <a:off x="6217920" y="4617720"/>
            <a:ext cx="2514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896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00A896"/>
                </a:solidFill>
                <a:latin typeface="Calibri"/>
                <a:ea typeface="Calibri"/>
                <a:cs typeface="Calibri"/>
                <a:sym typeface="Calibri"/>
              </a:rPr>
              <a:t>💰  Cost Intelligence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0"/>
          <p:cNvSpPr/>
          <p:nvPr/>
        </p:nvSpPr>
        <p:spPr>
          <a:xfrm>
            <a:off x="6217920" y="4828032"/>
            <a:ext cx="25146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AEC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A0AEC0"/>
                </a:solidFill>
                <a:latin typeface="Calibri"/>
                <a:ea typeface="Calibri"/>
                <a:cs typeface="Calibri"/>
                <a:sym typeface="Calibri"/>
              </a:rPr>
              <a:t>Per-run cost tracking, model comparison, credit burn rate + PostHog integration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1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BONUS: TESTING YOUR n8n AGENTIC WORKFLOWS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1"/>
          <p:cNvSpPr/>
          <p:nvPr/>
        </p:nvSpPr>
        <p:spPr>
          <a:xfrm>
            <a:off x="457200" y="594360"/>
            <a:ext cx="73152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If you're building automation with n8n, you need this.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365760" y="1371600"/>
            <a:ext cx="3931920" cy="3383280"/>
          </a:xfrm>
          <a:prstGeom prst="roundRect">
            <a:avLst>
              <a:gd fmla="val 3243" name="adj"/>
            </a:avLst>
          </a:prstGeom>
          <a:solidFill>
            <a:srgbClr val="FEF3C7"/>
          </a:solidFill>
          <a:ln cap="flat" cmpd="sng" w="1905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1"/>
          <p:cNvSpPr/>
          <p:nvPr/>
        </p:nvSpPr>
        <p:spPr>
          <a:xfrm>
            <a:off x="548640" y="1508760"/>
            <a:ext cx="35661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⚠️  The n8n Testing Gap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1"/>
          <p:cNvSpPr/>
          <p:nvPr/>
        </p:nvSpPr>
        <p:spPr>
          <a:xfrm>
            <a:off x="548640" y="201168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• n8n workflows connect LLMs, databases, APIs, and webhooks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1"/>
          <p:cNvSpPr/>
          <p:nvPr/>
        </p:nvSpPr>
        <p:spPr>
          <a:xfrm>
            <a:off x="548640" y="256032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• One node change can silently break downstream agents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1"/>
          <p:cNvSpPr/>
          <p:nvPr/>
        </p:nvSpPr>
        <p:spPr>
          <a:xfrm>
            <a:off x="548640" y="310896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• No native test coverage — you run it and hope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1"/>
          <p:cNvSpPr/>
          <p:nvPr/>
        </p:nvSpPr>
        <p:spPr>
          <a:xfrm>
            <a:off x="548640" y="365760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• In regulated industries: that's not acceptable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1"/>
          <p:cNvSpPr/>
          <p:nvPr/>
        </p:nvSpPr>
        <p:spPr>
          <a:xfrm>
            <a:off x="4572000" y="1371600"/>
            <a:ext cx="4206240" cy="3383280"/>
          </a:xfrm>
          <a:prstGeom prst="roundRect">
            <a:avLst>
              <a:gd fmla="val 3243" name="adj"/>
            </a:avLst>
          </a:prstGeom>
          <a:solidFill>
            <a:srgbClr val="D1FAE5"/>
          </a:solidFill>
          <a:ln cap="flat" cmpd="sng" w="1905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1"/>
          <p:cNvSpPr/>
          <p:nvPr/>
        </p:nvSpPr>
        <p:spPr>
          <a:xfrm>
            <a:off x="4754880" y="1508760"/>
            <a:ext cx="38404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2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1A1A2E"/>
                </a:solidFill>
                <a:latin typeface="Calibri"/>
                <a:ea typeface="Calibri"/>
                <a:cs typeface="Calibri"/>
                <a:sym typeface="Calibri"/>
              </a:rPr>
              <a:t>✅  ContextQA for n8n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1"/>
          <p:cNvSpPr/>
          <p:nvPr/>
        </p:nvSpPr>
        <p:spPr>
          <a:xfrm>
            <a:off x="4754880" y="2011680"/>
            <a:ext cx="3749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5F4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065F46"/>
                </a:solidFill>
                <a:latin typeface="Calibri"/>
                <a:ea typeface="Calibri"/>
                <a:cs typeface="Calibri"/>
                <a:sym typeface="Calibri"/>
              </a:rPr>
              <a:t>✓  Generate test cases directly from n8n workflow JSON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1"/>
          <p:cNvSpPr/>
          <p:nvPr/>
        </p:nvSpPr>
        <p:spPr>
          <a:xfrm>
            <a:off x="4754880" y="2560320"/>
            <a:ext cx="3749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5F4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065F46"/>
                </a:solidFill>
                <a:latin typeface="Calibri"/>
                <a:ea typeface="Calibri"/>
                <a:cs typeface="Calibri"/>
                <a:sym typeface="Calibri"/>
              </a:rPr>
              <a:t>✓  Validate every node output — LLM, HTTP, webhook, DB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1"/>
          <p:cNvSpPr/>
          <p:nvPr/>
        </p:nvSpPr>
        <p:spPr>
          <a:xfrm>
            <a:off x="4754880" y="3108960"/>
            <a:ext cx="3749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5F4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065F46"/>
                </a:solidFill>
                <a:latin typeface="Calibri"/>
                <a:ea typeface="Calibri"/>
                <a:cs typeface="Calibri"/>
                <a:sym typeface="Calibri"/>
              </a:rPr>
              <a:t>✓  Catch regressions when prompts or models change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1"/>
          <p:cNvSpPr/>
          <p:nvPr/>
        </p:nvSpPr>
        <p:spPr>
          <a:xfrm>
            <a:off x="4754880" y="3657600"/>
            <a:ext cx="3749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5F4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065F46"/>
                </a:solidFill>
                <a:latin typeface="Calibri"/>
                <a:ea typeface="Calibri"/>
                <a:cs typeface="Calibri"/>
                <a:sym typeface="Calibri"/>
              </a:rPr>
              <a:t>✓  Compliance-ready: test logs for every workflow run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